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1" r:id="rId6"/>
    <p:sldId id="262" r:id="rId7"/>
    <p:sldId id="263" r:id="rId8"/>
    <p:sldId id="264" r:id="rId9"/>
    <p:sldId id="265"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398"/>
    <p:restoredTop sz="94651"/>
  </p:normalViewPr>
  <p:slideViewPr>
    <p:cSldViewPr snapToGrid="0" snapToObjects="1">
      <p:cViewPr>
        <p:scale>
          <a:sx n="91" d="100"/>
          <a:sy n="91" d="100"/>
        </p:scale>
        <p:origin x="392" y="4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tiff>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275EB-212B-9C45-BFE8-B8D933F7B6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7EFAF66-1212-044A-9B2C-9068D06E3AA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E37B944-693C-EE46-9D4B-1763B166968A}"/>
              </a:ext>
            </a:extLst>
          </p:cNvPr>
          <p:cNvSpPr>
            <a:spLocks noGrp="1"/>
          </p:cNvSpPr>
          <p:nvPr>
            <p:ph type="dt" sz="half" idx="10"/>
          </p:nvPr>
        </p:nvSpPr>
        <p:spPr/>
        <p:txBody>
          <a:bodyPr/>
          <a:lstStyle/>
          <a:p>
            <a:fld id="{6549FECA-B30C-824A-A93B-3AB6DE1457E0}" type="datetimeFigureOut">
              <a:rPr lang="en-US" smtClean="0"/>
              <a:t>6/15/23</a:t>
            </a:fld>
            <a:endParaRPr lang="en-US"/>
          </a:p>
        </p:txBody>
      </p:sp>
      <p:sp>
        <p:nvSpPr>
          <p:cNvPr id="5" name="Footer Placeholder 4">
            <a:extLst>
              <a:ext uri="{FF2B5EF4-FFF2-40B4-BE49-F238E27FC236}">
                <a16:creationId xmlns:a16="http://schemas.microsoft.com/office/drawing/2014/main" id="{27E3526A-F227-7E41-8D7D-C209A74176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5AFF31-EE15-2941-918F-B8F9BB5DE480}"/>
              </a:ext>
            </a:extLst>
          </p:cNvPr>
          <p:cNvSpPr>
            <a:spLocks noGrp="1"/>
          </p:cNvSpPr>
          <p:nvPr>
            <p:ph type="sldNum" sz="quarter" idx="12"/>
          </p:nvPr>
        </p:nvSpPr>
        <p:spPr/>
        <p:txBody>
          <a:bodyPr/>
          <a:lstStyle/>
          <a:p>
            <a:fld id="{936C6772-4047-2C4B-9CF0-91478D68BEEE}" type="slidenum">
              <a:rPr lang="en-US" smtClean="0"/>
              <a:t>‹#›</a:t>
            </a:fld>
            <a:endParaRPr lang="en-US"/>
          </a:p>
        </p:txBody>
      </p:sp>
    </p:spTree>
    <p:extLst>
      <p:ext uri="{BB962C8B-B14F-4D97-AF65-F5344CB8AC3E}">
        <p14:creationId xmlns:p14="http://schemas.microsoft.com/office/powerpoint/2010/main" val="1108981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7A581-FBAA-0941-B292-1FDBEC50BA5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F318EB1-1396-7B4F-9B94-57F60F8AE66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6C90F5-178C-3D4B-8BC6-404C5E7FD9B9}"/>
              </a:ext>
            </a:extLst>
          </p:cNvPr>
          <p:cNvSpPr>
            <a:spLocks noGrp="1"/>
          </p:cNvSpPr>
          <p:nvPr>
            <p:ph type="dt" sz="half" idx="10"/>
          </p:nvPr>
        </p:nvSpPr>
        <p:spPr/>
        <p:txBody>
          <a:bodyPr/>
          <a:lstStyle/>
          <a:p>
            <a:fld id="{6549FECA-B30C-824A-A93B-3AB6DE1457E0}" type="datetimeFigureOut">
              <a:rPr lang="en-US" smtClean="0"/>
              <a:t>6/15/23</a:t>
            </a:fld>
            <a:endParaRPr lang="en-US"/>
          </a:p>
        </p:txBody>
      </p:sp>
      <p:sp>
        <p:nvSpPr>
          <p:cNvPr id="5" name="Footer Placeholder 4">
            <a:extLst>
              <a:ext uri="{FF2B5EF4-FFF2-40B4-BE49-F238E27FC236}">
                <a16:creationId xmlns:a16="http://schemas.microsoft.com/office/drawing/2014/main" id="{D27ED3A9-A05A-0047-91C7-3343C9D610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D3C37C-8CF2-6147-ADA1-776DADD85A31}"/>
              </a:ext>
            </a:extLst>
          </p:cNvPr>
          <p:cNvSpPr>
            <a:spLocks noGrp="1"/>
          </p:cNvSpPr>
          <p:nvPr>
            <p:ph type="sldNum" sz="quarter" idx="12"/>
          </p:nvPr>
        </p:nvSpPr>
        <p:spPr/>
        <p:txBody>
          <a:bodyPr/>
          <a:lstStyle/>
          <a:p>
            <a:fld id="{936C6772-4047-2C4B-9CF0-91478D68BEEE}" type="slidenum">
              <a:rPr lang="en-US" smtClean="0"/>
              <a:t>‹#›</a:t>
            </a:fld>
            <a:endParaRPr lang="en-US"/>
          </a:p>
        </p:txBody>
      </p:sp>
    </p:spTree>
    <p:extLst>
      <p:ext uri="{BB962C8B-B14F-4D97-AF65-F5344CB8AC3E}">
        <p14:creationId xmlns:p14="http://schemas.microsoft.com/office/powerpoint/2010/main" val="11326986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BD018A1-0BC2-F347-A701-A41345D6C82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47AC1EE-BA9C-1D42-AAC1-B8AB5E88345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F502C5-E84B-BE43-BAF9-53BB1254F3B2}"/>
              </a:ext>
            </a:extLst>
          </p:cNvPr>
          <p:cNvSpPr>
            <a:spLocks noGrp="1"/>
          </p:cNvSpPr>
          <p:nvPr>
            <p:ph type="dt" sz="half" idx="10"/>
          </p:nvPr>
        </p:nvSpPr>
        <p:spPr/>
        <p:txBody>
          <a:bodyPr/>
          <a:lstStyle/>
          <a:p>
            <a:fld id="{6549FECA-B30C-824A-A93B-3AB6DE1457E0}" type="datetimeFigureOut">
              <a:rPr lang="en-US" smtClean="0"/>
              <a:t>6/15/23</a:t>
            </a:fld>
            <a:endParaRPr lang="en-US"/>
          </a:p>
        </p:txBody>
      </p:sp>
      <p:sp>
        <p:nvSpPr>
          <p:cNvPr id="5" name="Footer Placeholder 4">
            <a:extLst>
              <a:ext uri="{FF2B5EF4-FFF2-40B4-BE49-F238E27FC236}">
                <a16:creationId xmlns:a16="http://schemas.microsoft.com/office/drawing/2014/main" id="{B34A62F2-4C11-F44E-873B-6FF42AA737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AEFF42-F4AB-0749-89C3-1A81571EC7BD}"/>
              </a:ext>
            </a:extLst>
          </p:cNvPr>
          <p:cNvSpPr>
            <a:spLocks noGrp="1"/>
          </p:cNvSpPr>
          <p:nvPr>
            <p:ph type="sldNum" sz="quarter" idx="12"/>
          </p:nvPr>
        </p:nvSpPr>
        <p:spPr/>
        <p:txBody>
          <a:bodyPr/>
          <a:lstStyle/>
          <a:p>
            <a:fld id="{936C6772-4047-2C4B-9CF0-91478D68BEEE}" type="slidenum">
              <a:rPr lang="en-US" smtClean="0"/>
              <a:t>‹#›</a:t>
            </a:fld>
            <a:endParaRPr lang="en-US"/>
          </a:p>
        </p:txBody>
      </p:sp>
    </p:spTree>
    <p:extLst>
      <p:ext uri="{BB962C8B-B14F-4D97-AF65-F5344CB8AC3E}">
        <p14:creationId xmlns:p14="http://schemas.microsoft.com/office/powerpoint/2010/main" val="20324491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D0854-9AC9-4B4A-85C4-FB16EAF744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C4CBF04-28B3-0B40-A7DB-294B7D6A08C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7D8AC1-4672-8547-8B9C-BC12859EC88D}"/>
              </a:ext>
            </a:extLst>
          </p:cNvPr>
          <p:cNvSpPr>
            <a:spLocks noGrp="1"/>
          </p:cNvSpPr>
          <p:nvPr>
            <p:ph type="dt" sz="half" idx="10"/>
          </p:nvPr>
        </p:nvSpPr>
        <p:spPr/>
        <p:txBody>
          <a:bodyPr/>
          <a:lstStyle/>
          <a:p>
            <a:fld id="{6549FECA-B30C-824A-A93B-3AB6DE1457E0}" type="datetimeFigureOut">
              <a:rPr lang="en-US" smtClean="0"/>
              <a:t>6/15/23</a:t>
            </a:fld>
            <a:endParaRPr lang="en-US"/>
          </a:p>
        </p:txBody>
      </p:sp>
      <p:sp>
        <p:nvSpPr>
          <p:cNvPr id="5" name="Footer Placeholder 4">
            <a:extLst>
              <a:ext uri="{FF2B5EF4-FFF2-40B4-BE49-F238E27FC236}">
                <a16:creationId xmlns:a16="http://schemas.microsoft.com/office/drawing/2014/main" id="{B7043765-1BC9-1140-A12A-7BDE762C62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D018B9-8C0A-7649-BABA-7B12CF7202C7}"/>
              </a:ext>
            </a:extLst>
          </p:cNvPr>
          <p:cNvSpPr>
            <a:spLocks noGrp="1"/>
          </p:cNvSpPr>
          <p:nvPr>
            <p:ph type="sldNum" sz="quarter" idx="12"/>
          </p:nvPr>
        </p:nvSpPr>
        <p:spPr/>
        <p:txBody>
          <a:bodyPr/>
          <a:lstStyle/>
          <a:p>
            <a:fld id="{936C6772-4047-2C4B-9CF0-91478D68BEEE}" type="slidenum">
              <a:rPr lang="en-US" smtClean="0"/>
              <a:t>‹#›</a:t>
            </a:fld>
            <a:endParaRPr lang="en-US"/>
          </a:p>
        </p:txBody>
      </p:sp>
    </p:spTree>
    <p:extLst>
      <p:ext uri="{BB962C8B-B14F-4D97-AF65-F5344CB8AC3E}">
        <p14:creationId xmlns:p14="http://schemas.microsoft.com/office/powerpoint/2010/main" val="15436133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532A1-89D6-BC4A-BAD8-5911F14BE20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7F0525-33A2-EA44-9B77-1D0CE5E14E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93EA8A5-1C49-9C42-AF02-08AD8AD1534B}"/>
              </a:ext>
            </a:extLst>
          </p:cNvPr>
          <p:cNvSpPr>
            <a:spLocks noGrp="1"/>
          </p:cNvSpPr>
          <p:nvPr>
            <p:ph type="dt" sz="half" idx="10"/>
          </p:nvPr>
        </p:nvSpPr>
        <p:spPr/>
        <p:txBody>
          <a:bodyPr/>
          <a:lstStyle/>
          <a:p>
            <a:fld id="{6549FECA-B30C-824A-A93B-3AB6DE1457E0}" type="datetimeFigureOut">
              <a:rPr lang="en-US" smtClean="0"/>
              <a:t>6/15/23</a:t>
            </a:fld>
            <a:endParaRPr lang="en-US"/>
          </a:p>
        </p:txBody>
      </p:sp>
      <p:sp>
        <p:nvSpPr>
          <p:cNvPr id="5" name="Footer Placeholder 4">
            <a:extLst>
              <a:ext uri="{FF2B5EF4-FFF2-40B4-BE49-F238E27FC236}">
                <a16:creationId xmlns:a16="http://schemas.microsoft.com/office/drawing/2014/main" id="{1A580211-4951-8F4A-9F92-CE0AE6A488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1D64EF-B052-174D-B414-1F23908509C0}"/>
              </a:ext>
            </a:extLst>
          </p:cNvPr>
          <p:cNvSpPr>
            <a:spLocks noGrp="1"/>
          </p:cNvSpPr>
          <p:nvPr>
            <p:ph type="sldNum" sz="quarter" idx="12"/>
          </p:nvPr>
        </p:nvSpPr>
        <p:spPr/>
        <p:txBody>
          <a:bodyPr/>
          <a:lstStyle/>
          <a:p>
            <a:fld id="{936C6772-4047-2C4B-9CF0-91478D68BEEE}" type="slidenum">
              <a:rPr lang="en-US" smtClean="0"/>
              <a:t>‹#›</a:t>
            </a:fld>
            <a:endParaRPr lang="en-US"/>
          </a:p>
        </p:txBody>
      </p:sp>
    </p:spTree>
    <p:extLst>
      <p:ext uri="{BB962C8B-B14F-4D97-AF65-F5344CB8AC3E}">
        <p14:creationId xmlns:p14="http://schemas.microsoft.com/office/powerpoint/2010/main" val="19868988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26842-CFBE-DF4F-820A-4E3B022EEAF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1CBEFAF-787D-E447-88B7-28EB4FB1512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46C2F1B-0F30-D04E-9AAD-CEBD30683B2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90BCEBB-A314-CD45-B6E5-E4F6E94A5B0F}"/>
              </a:ext>
            </a:extLst>
          </p:cNvPr>
          <p:cNvSpPr>
            <a:spLocks noGrp="1"/>
          </p:cNvSpPr>
          <p:nvPr>
            <p:ph type="dt" sz="half" idx="10"/>
          </p:nvPr>
        </p:nvSpPr>
        <p:spPr/>
        <p:txBody>
          <a:bodyPr/>
          <a:lstStyle/>
          <a:p>
            <a:fld id="{6549FECA-B30C-824A-A93B-3AB6DE1457E0}" type="datetimeFigureOut">
              <a:rPr lang="en-US" smtClean="0"/>
              <a:t>6/15/23</a:t>
            </a:fld>
            <a:endParaRPr lang="en-US"/>
          </a:p>
        </p:txBody>
      </p:sp>
      <p:sp>
        <p:nvSpPr>
          <p:cNvPr id="6" name="Footer Placeholder 5">
            <a:extLst>
              <a:ext uri="{FF2B5EF4-FFF2-40B4-BE49-F238E27FC236}">
                <a16:creationId xmlns:a16="http://schemas.microsoft.com/office/drawing/2014/main" id="{30382AF1-7958-DD46-8DE2-5FE4C941FE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0356FC-2636-AF45-9990-B42E5F91101E}"/>
              </a:ext>
            </a:extLst>
          </p:cNvPr>
          <p:cNvSpPr>
            <a:spLocks noGrp="1"/>
          </p:cNvSpPr>
          <p:nvPr>
            <p:ph type="sldNum" sz="quarter" idx="12"/>
          </p:nvPr>
        </p:nvSpPr>
        <p:spPr/>
        <p:txBody>
          <a:bodyPr/>
          <a:lstStyle/>
          <a:p>
            <a:fld id="{936C6772-4047-2C4B-9CF0-91478D68BEEE}" type="slidenum">
              <a:rPr lang="en-US" smtClean="0"/>
              <a:t>‹#›</a:t>
            </a:fld>
            <a:endParaRPr lang="en-US"/>
          </a:p>
        </p:txBody>
      </p:sp>
    </p:spTree>
    <p:extLst>
      <p:ext uri="{BB962C8B-B14F-4D97-AF65-F5344CB8AC3E}">
        <p14:creationId xmlns:p14="http://schemas.microsoft.com/office/powerpoint/2010/main" val="4113058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174CF-C057-6548-B366-E3BBE9A886F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780BB0A-3108-8C4D-8101-FBF862227F4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BF7D54A-20A3-B54C-92E9-CB0FD92584B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79D1EDD-D1B8-F94A-9D6F-6E9422D9D5A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8844D52-7212-4A46-BFC7-BFFF5FE3882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8D6DB9C-3798-0D4A-B4B7-A70C6DB82792}"/>
              </a:ext>
            </a:extLst>
          </p:cNvPr>
          <p:cNvSpPr>
            <a:spLocks noGrp="1"/>
          </p:cNvSpPr>
          <p:nvPr>
            <p:ph type="dt" sz="half" idx="10"/>
          </p:nvPr>
        </p:nvSpPr>
        <p:spPr/>
        <p:txBody>
          <a:bodyPr/>
          <a:lstStyle/>
          <a:p>
            <a:fld id="{6549FECA-B30C-824A-A93B-3AB6DE1457E0}" type="datetimeFigureOut">
              <a:rPr lang="en-US" smtClean="0"/>
              <a:t>6/15/23</a:t>
            </a:fld>
            <a:endParaRPr lang="en-US"/>
          </a:p>
        </p:txBody>
      </p:sp>
      <p:sp>
        <p:nvSpPr>
          <p:cNvPr id="8" name="Footer Placeholder 7">
            <a:extLst>
              <a:ext uri="{FF2B5EF4-FFF2-40B4-BE49-F238E27FC236}">
                <a16:creationId xmlns:a16="http://schemas.microsoft.com/office/drawing/2014/main" id="{01E83B95-A2AF-294C-99EF-637D9E17330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8A00F79-B26B-8F4A-94B3-CB6FD627B58E}"/>
              </a:ext>
            </a:extLst>
          </p:cNvPr>
          <p:cNvSpPr>
            <a:spLocks noGrp="1"/>
          </p:cNvSpPr>
          <p:nvPr>
            <p:ph type="sldNum" sz="quarter" idx="12"/>
          </p:nvPr>
        </p:nvSpPr>
        <p:spPr/>
        <p:txBody>
          <a:bodyPr/>
          <a:lstStyle/>
          <a:p>
            <a:fld id="{936C6772-4047-2C4B-9CF0-91478D68BEEE}" type="slidenum">
              <a:rPr lang="en-US" smtClean="0"/>
              <a:t>‹#›</a:t>
            </a:fld>
            <a:endParaRPr lang="en-US"/>
          </a:p>
        </p:txBody>
      </p:sp>
    </p:spTree>
    <p:extLst>
      <p:ext uri="{BB962C8B-B14F-4D97-AF65-F5344CB8AC3E}">
        <p14:creationId xmlns:p14="http://schemas.microsoft.com/office/powerpoint/2010/main" val="22709273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148E5-23EF-5748-AA3E-DBCA72AD4DC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018FD63-3456-0645-9BC5-4115FE3AA50E}"/>
              </a:ext>
            </a:extLst>
          </p:cNvPr>
          <p:cNvSpPr>
            <a:spLocks noGrp="1"/>
          </p:cNvSpPr>
          <p:nvPr>
            <p:ph type="dt" sz="half" idx="10"/>
          </p:nvPr>
        </p:nvSpPr>
        <p:spPr/>
        <p:txBody>
          <a:bodyPr/>
          <a:lstStyle/>
          <a:p>
            <a:fld id="{6549FECA-B30C-824A-A93B-3AB6DE1457E0}" type="datetimeFigureOut">
              <a:rPr lang="en-US" smtClean="0"/>
              <a:t>6/15/23</a:t>
            </a:fld>
            <a:endParaRPr lang="en-US"/>
          </a:p>
        </p:txBody>
      </p:sp>
      <p:sp>
        <p:nvSpPr>
          <p:cNvPr id="4" name="Footer Placeholder 3">
            <a:extLst>
              <a:ext uri="{FF2B5EF4-FFF2-40B4-BE49-F238E27FC236}">
                <a16:creationId xmlns:a16="http://schemas.microsoft.com/office/drawing/2014/main" id="{86370976-5738-8540-AC6F-E9A69393297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4F3B7D4-E138-A646-AA11-E969A3818F1F}"/>
              </a:ext>
            </a:extLst>
          </p:cNvPr>
          <p:cNvSpPr>
            <a:spLocks noGrp="1"/>
          </p:cNvSpPr>
          <p:nvPr>
            <p:ph type="sldNum" sz="quarter" idx="12"/>
          </p:nvPr>
        </p:nvSpPr>
        <p:spPr/>
        <p:txBody>
          <a:bodyPr/>
          <a:lstStyle/>
          <a:p>
            <a:fld id="{936C6772-4047-2C4B-9CF0-91478D68BEEE}" type="slidenum">
              <a:rPr lang="en-US" smtClean="0"/>
              <a:t>‹#›</a:t>
            </a:fld>
            <a:endParaRPr lang="en-US"/>
          </a:p>
        </p:txBody>
      </p:sp>
    </p:spTree>
    <p:extLst>
      <p:ext uri="{BB962C8B-B14F-4D97-AF65-F5344CB8AC3E}">
        <p14:creationId xmlns:p14="http://schemas.microsoft.com/office/powerpoint/2010/main" val="10170573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16E06D1-9D91-154F-9335-E228989B2072}"/>
              </a:ext>
            </a:extLst>
          </p:cNvPr>
          <p:cNvSpPr>
            <a:spLocks noGrp="1"/>
          </p:cNvSpPr>
          <p:nvPr>
            <p:ph type="dt" sz="half" idx="10"/>
          </p:nvPr>
        </p:nvSpPr>
        <p:spPr/>
        <p:txBody>
          <a:bodyPr/>
          <a:lstStyle/>
          <a:p>
            <a:fld id="{6549FECA-B30C-824A-A93B-3AB6DE1457E0}" type="datetimeFigureOut">
              <a:rPr lang="en-US" smtClean="0"/>
              <a:t>6/15/23</a:t>
            </a:fld>
            <a:endParaRPr lang="en-US"/>
          </a:p>
        </p:txBody>
      </p:sp>
      <p:sp>
        <p:nvSpPr>
          <p:cNvPr id="3" name="Footer Placeholder 2">
            <a:extLst>
              <a:ext uri="{FF2B5EF4-FFF2-40B4-BE49-F238E27FC236}">
                <a16:creationId xmlns:a16="http://schemas.microsoft.com/office/drawing/2014/main" id="{44FB040C-A829-0A4A-B336-CB94677523C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E108251-D758-9A4C-8B70-110D67F2A986}"/>
              </a:ext>
            </a:extLst>
          </p:cNvPr>
          <p:cNvSpPr>
            <a:spLocks noGrp="1"/>
          </p:cNvSpPr>
          <p:nvPr>
            <p:ph type="sldNum" sz="quarter" idx="12"/>
          </p:nvPr>
        </p:nvSpPr>
        <p:spPr/>
        <p:txBody>
          <a:bodyPr/>
          <a:lstStyle/>
          <a:p>
            <a:fld id="{936C6772-4047-2C4B-9CF0-91478D68BEEE}" type="slidenum">
              <a:rPr lang="en-US" smtClean="0"/>
              <a:t>‹#›</a:t>
            </a:fld>
            <a:endParaRPr lang="en-US"/>
          </a:p>
        </p:txBody>
      </p:sp>
    </p:spTree>
    <p:extLst>
      <p:ext uri="{BB962C8B-B14F-4D97-AF65-F5344CB8AC3E}">
        <p14:creationId xmlns:p14="http://schemas.microsoft.com/office/powerpoint/2010/main" val="23650000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65281-1F7E-904B-A2E2-04555F264E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759F7A5-D1C4-3542-A3EA-8ADCD8B3317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108BB17-BFCB-DC44-B00A-E3A8773680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72A536F-AEAD-5949-B948-AD3C2FCE6D4E}"/>
              </a:ext>
            </a:extLst>
          </p:cNvPr>
          <p:cNvSpPr>
            <a:spLocks noGrp="1"/>
          </p:cNvSpPr>
          <p:nvPr>
            <p:ph type="dt" sz="half" idx="10"/>
          </p:nvPr>
        </p:nvSpPr>
        <p:spPr/>
        <p:txBody>
          <a:bodyPr/>
          <a:lstStyle/>
          <a:p>
            <a:fld id="{6549FECA-B30C-824A-A93B-3AB6DE1457E0}" type="datetimeFigureOut">
              <a:rPr lang="en-US" smtClean="0"/>
              <a:t>6/15/23</a:t>
            </a:fld>
            <a:endParaRPr lang="en-US"/>
          </a:p>
        </p:txBody>
      </p:sp>
      <p:sp>
        <p:nvSpPr>
          <p:cNvPr id="6" name="Footer Placeholder 5">
            <a:extLst>
              <a:ext uri="{FF2B5EF4-FFF2-40B4-BE49-F238E27FC236}">
                <a16:creationId xmlns:a16="http://schemas.microsoft.com/office/drawing/2014/main" id="{805A3D70-8C30-284C-90CD-05B75D7606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69F6F8-4109-A94A-8C25-32856A9C878D}"/>
              </a:ext>
            </a:extLst>
          </p:cNvPr>
          <p:cNvSpPr>
            <a:spLocks noGrp="1"/>
          </p:cNvSpPr>
          <p:nvPr>
            <p:ph type="sldNum" sz="quarter" idx="12"/>
          </p:nvPr>
        </p:nvSpPr>
        <p:spPr/>
        <p:txBody>
          <a:bodyPr/>
          <a:lstStyle/>
          <a:p>
            <a:fld id="{936C6772-4047-2C4B-9CF0-91478D68BEEE}" type="slidenum">
              <a:rPr lang="en-US" smtClean="0"/>
              <a:t>‹#›</a:t>
            </a:fld>
            <a:endParaRPr lang="en-US"/>
          </a:p>
        </p:txBody>
      </p:sp>
    </p:spTree>
    <p:extLst>
      <p:ext uri="{BB962C8B-B14F-4D97-AF65-F5344CB8AC3E}">
        <p14:creationId xmlns:p14="http://schemas.microsoft.com/office/powerpoint/2010/main" val="2811560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FCD4E-8E58-CB4F-992B-02A8F5FDD5F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ED6B7AD-3A5B-9541-BFB8-1C7455F4A9A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EBCEDD9-C4ED-0C46-8ADE-061C82F08F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A3815A0-0A9D-6543-8E31-AA9B83120B9C}"/>
              </a:ext>
            </a:extLst>
          </p:cNvPr>
          <p:cNvSpPr>
            <a:spLocks noGrp="1"/>
          </p:cNvSpPr>
          <p:nvPr>
            <p:ph type="dt" sz="half" idx="10"/>
          </p:nvPr>
        </p:nvSpPr>
        <p:spPr/>
        <p:txBody>
          <a:bodyPr/>
          <a:lstStyle/>
          <a:p>
            <a:fld id="{6549FECA-B30C-824A-A93B-3AB6DE1457E0}" type="datetimeFigureOut">
              <a:rPr lang="en-US" smtClean="0"/>
              <a:t>6/15/23</a:t>
            </a:fld>
            <a:endParaRPr lang="en-US"/>
          </a:p>
        </p:txBody>
      </p:sp>
      <p:sp>
        <p:nvSpPr>
          <p:cNvPr id="6" name="Footer Placeholder 5">
            <a:extLst>
              <a:ext uri="{FF2B5EF4-FFF2-40B4-BE49-F238E27FC236}">
                <a16:creationId xmlns:a16="http://schemas.microsoft.com/office/drawing/2014/main" id="{2176F4D2-7D36-0544-92D2-A5ED0528A9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4AD15A-84D8-6F46-9BDD-97AD6E95C581}"/>
              </a:ext>
            </a:extLst>
          </p:cNvPr>
          <p:cNvSpPr>
            <a:spLocks noGrp="1"/>
          </p:cNvSpPr>
          <p:nvPr>
            <p:ph type="sldNum" sz="quarter" idx="12"/>
          </p:nvPr>
        </p:nvSpPr>
        <p:spPr/>
        <p:txBody>
          <a:bodyPr/>
          <a:lstStyle/>
          <a:p>
            <a:fld id="{936C6772-4047-2C4B-9CF0-91478D68BEEE}" type="slidenum">
              <a:rPr lang="en-US" smtClean="0"/>
              <a:t>‹#›</a:t>
            </a:fld>
            <a:endParaRPr lang="en-US"/>
          </a:p>
        </p:txBody>
      </p:sp>
    </p:spTree>
    <p:extLst>
      <p:ext uri="{BB962C8B-B14F-4D97-AF65-F5344CB8AC3E}">
        <p14:creationId xmlns:p14="http://schemas.microsoft.com/office/powerpoint/2010/main" val="6057099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F47E98-0EF5-A741-89CE-6CEFFB16C3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8E13BC-E8B8-6844-9452-067605E119F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1A9343-A866-D640-93DB-B10BFB59EB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49FECA-B30C-824A-A93B-3AB6DE1457E0}" type="datetimeFigureOut">
              <a:rPr lang="en-US" smtClean="0"/>
              <a:t>6/15/23</a:t>
            </a:fld>
            <a:endParaRPr lang="en-US"/>
          </a:p>
        </p:txBody>
      </p:sp>
      <p:sp>
        <p:nvSpPr>
          <p:cNvPr id="5" name="Footer Placeholder 4">
            <a:extLst>
              <a:ext uri="{FF2B5EF4-FFF2-40B4-BE49-F238E27FC236}">
                <a16:creationId xmlns:a16="http://schemas.microsoft.com/office/drawing/2014/main" id="{C8D97A91-F745-3A40-BAA9-EEBCC0072F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94E211F-80A4-FA4F-B076-0C414F6A95C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6C6772-4047-2C4B-9CF0-91478D68BEEE}" type="slidenum">
              <a:rPr lang="en-US" smtClean="0"/>
              <a:t>‹#›</a:t>
            </a:fld>
            <a:endParaRPr lang="en-US"/>
          </a:p>
        </p:txBody>
      </p:sp>
    </p:spTree>
    <p:extLst>
      <p:ext uri="{BB962C8B-B14F-4D97-AF65-F5344CB8AC3E}">
        <p14:creationId xmlns:p14="http://schemas.microsoft.com/office/powerpoint/2010/main" val="40414331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1.xml"/><Relationship Id="rId4" Type="http://schemas.openxmlformats.org/officeDocument/2006/relationships/hyperlink" Target="https://www.kaggle.com/datasets/jsphyg/weather-dataset-rattle-package?select=weatherAUS.csv"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1.xml"/><Relationship Id="rId4" Type="http://schemas.openxmlformats.org/officeDocument/2006/relationships/image" Target="../media/image3.emf"/></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1.xml"/><Relationship Id="rId4" Type="http://schemas.openxmlformats.org/officeDocument/2006/relationships/image" Target="../media/image4.emf"/></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1.xml"/><Relationship Id="rId4" Type="http://schemas.openxmlformats.org/officeDocument/2006/relationships/image" Target="../media/image5.emf"/></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1.xml"/><Relationship Id="rId4"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19AD77-92C2-E144-9A63-45EF3472EC79}"/>
              </a:ext>
            </a:extLst>
          </p:cNvPr>
          <p:cNvPicPr>
            <a:picLocks noChangeAspect="1"/>
          </p:cNvPicPr>
          <p:nvPr/>
        </p:nvPicPr>
        <p:blipFill rotWithShape="1">
          <a:blip r:embed="rId2">
            <a:clrChange>
              <a:clrFrom>
                <a:srgbClr val="FFFFFF"/>
              </a:clrFrom>
              <a:clrTo>
                <a:srgbClr val="FFFFFF">
                  <a:alpha val="0"/>
                </a:srgbClr>
              </a:clrTo>
            </a:clrChange>
          </a:blip>
          <a:srcRect l="18879" t="5934"/>
          <a:stretch/>
        </p:blipFill>
        <p:spPr>
          <a:xfrm>
            <a:off x="-1" y="0"/>
            <a:ext cx="6181407" cy="6689970"/>
          </a:xfrm>
          <a:prstGeom prst="rect">
            <a:avLst/>
          </a:prstGeom>
        </p:spPr>
      </p:pic>
      <p:sp>
        <p:nvSpPr>
          <p:cNvPr id="8" name="TextBox 7">
            <a:extLst>
              <a:ext uri="{FF2B5EF4-FFF2-40B4-BE49-F238E27FC236}">
                <a16:creationId xmlns:a16="http://schemas.microsoft.com/office/drawing/2014/main" id="{33C14D73-5F3A-6E42-B59B-D5C86BDD64FF}"/>
              </a:ext>
            </a:extLst>
          </p:cNvPr>
          <p:cNvSpPr txBox="1"/>
          <p:nvPr/>
        </p:nvSpPr>
        <p:spPr>
          <a:xfrm>
            <a:off x="6181406" y="536028"/>
            <a:ext cx="5596758" cy="1077218"/>
          </a:xfrm>
          <a:prstGeom prst="rect">
            <a:avLst/>
          </a:prstGeom>
          <a:noFill/>
        </p:spPr>
        <p:txBody>
          <a:bodyPr wrap="square" rtlCol="0">
            <a:spAutoFit/>
          </a:bodyPr>
          <a:lstStyle/>
          <a:p>
            <a:pPr algn="ctr"/>
            <a:r>
              <a:rPr lang="es-ES_tradnl" sz="3200" b="1" dirty="0">
                <a:latin typeface="Arial" panose="020B0604020202020204" pitchFamily="34" charset="0"/>
                <a:cs typeface="Arial" panose="020B0604020202020204" pitchFamily="34" charset="0"/>
              </a:rPr>
              <a:t>Prediciendo la probabilidad de lluvias en Australia</a:t>
            </a:r>
          </a:p>
        </p:txBody>
      </p:sp>
      <p:sp>
        <p:nvSpPr>
          <p:cNvPr id="9" name="TextBox 8">
            <a:extLst>
              <a:ext uri="{FF2B5EF4-FFF2-40B4-BE49-F238E27FC236}">
                <a16:creationId xmlns:a16="http://schemas.microsoft.com/office/drawing/2014/main" id="{000BC9D8-1952-B540-9ED5-283AD3B2CF53}"/>
              </a:ext>
            </a:extLst>
          </p:cNvPr>
          <p:cNvSpPr txBox="1"/>
          <p:nvPr/>
        </p:nvSpPr>
        <p:spPr>
          <a:xfrm>
            <a:off x="6181406" y="1860446"/>
            <a:ext cx="5596758" cy="1323439"/>
          </a:xfrm>
          <a:prstGeom prst="rect">
            <a:avLst/>
          </a:prstGeom>
          <a:noFill/>
        </p:spPr>
        <p:txBody>
          <a:bodyPr wrap="square" rtlCol="0">
            <a:spAutoFit/>
          </a:bodyPr>
          <a:lstStyle/>
          <a:p>
            <a:pPr algn="ctr"/>
            <a:r>
              <a:rPr lang="es-ES_tradnl" sz="2000" b="1" dirty="0">
                <a:latin typeface="Arial" panose="020B0604020202020204" pitchFamily="34" charset="0"/>
                <a:cs typeface="Arial" panose="020B0604020202020204" pitchFamily="34" charset="0"/>
              </a:rPr>
              <a:t>Un trabajo de:</a:t>
            </a:r>
          </a:p>
          <a:p>
            <a:pPr algn="ctr"/>
            <a:r>
              <a:rPr lang="es-ES_tradnl" sz="2000" dirty="0">
                <a:latin typeface="Arial" panose="020B0604020202020204" pitchFamily="34" charset="0"/>
                <a:cs typeface="Arial" panose="020B0604020202020204" pitchFamily="34" charset="0"/>
              </a:rPr>
              <a:t>Ezequiel Scordamaglia, Santiago González Achaval y </a:t>
            </a:r>
          </a:p>
          <a:p>
            <a:pPr algn="ctr"/>
            <a:r>
              <a:rPr lang="es-ES_tradnl" sz="2000" dirty="0">
                <a:latin typeface="Arial" panose="020B0604020202020204" pitchFamily="34" charset="0"/>
                <a:cs typeface="Arial" panose="020B0604020202020204" pitchFamily="34" charset="0"/>
              </a:rPr>
              <a:t>Federico Glancszpigel</a:t>
            </a:r>
          </a:p>
        </p:txBody>
      </p:sp>
      <p:sp>
        <p:nvSpPr>
          <p:cNvPr id="11" name="TextBox 10">
            <a:extLst>
              <a:ext uri="{FF2B5EF4-FFF2-40B4-BE49-F238E27FC236}">
                <a16:creationId xmlns:a16="http://schemas.microsoft.com/office/drawing/2014/main" id="{AB5943B2-F99E-0C45-BD3B-BC255E957DA4}"/>
              </a:ext>
            </a:extLst>
          </p:cNvPr>
          <p:cNvSpPr txBox="1"/>
          <p:nvPr/>
        </p:nvSpPr>
        <p:spPr>
          <a:xfrm>
            <a:off x="5705813" y="5244875"/>
            <a:ext cx="6547945" cy="584775"/>
          </a:xfrm>
          <a:prstGeom prst="rect">
            <a:avLst/>
          </a:prstGeom>
          <a:noFill/>
        </p:spPr>
        <p:txBody>
          <a:bodyPr wrap="square" rtlCol="0">
            <a:spAutoFit/>
          </a:bodyPr>
          <a:lstStyle/>
          <a:p>
            <a:pPr algn="ctr"/>
            <a:r>
              <a:rPr lang="es-ES_tradnl" sz="1600" i="1" dirty="0">
                <a:latin typeface="Arial" panose="020B0604020202020204" pitchFamily="34" charset="0"/>
                <a:cs typeface="Arial" panose="020B0604020202020204" pitchFamily="34" charset="0"/>
              </a:rPr>
              <a:t>Carrera de Especialización </a:t>
            </a:r>
          </a:p>
          <a:p>
            <a:pPr algn="ctr"/>
            <a:r>
              <a:rPr lang="es-ES_tradnl" sz="1600" i="1" dirty="0">
                <a:latin typeface="Arial" panose="020B0604020202020204" pitchFamily="34" charset="0"/>
                <a:cs typeface="Arial" panose="020B0604020202020204" pitchFamily="34" charset="0"/>
              </a:rPr>
              <a:t>en Inteligencia Artificial</a:t>
            </a:r>
          </a:p>
        </p:txBody>
      </p:sp>
      <p:pic>
        <p:nvPicPr>
          <p:cNvPr id="13" name="Picture 12">
            <a:extLst>
              <a:ext uri="{FF2B5EF4-FFF2-40B4-BE49-F238E27FC236}">
                <a16:creationId xmlns:a16="http://schemas.microsoft.com/office/drawing/2014/main" id="{8CDAC8DE-4B2B-0540-9F3B-61C9F04E24C5}"/>
              </a:ext>
            </a:extLst>
          </p:cNvPr>
          <p:cNvPicPr>
            <a:picLocks noChangeAspect="1"/>
          </p:cNvPicPr>
          <p:nvPr/>
        </p:nvPicPr>
        <p:blipFill>
          <a:blip r:embed="rId3"/>
          <a:stretch>
            <a:fillRect/>
          </a:stretch>
        </p:blipFill>
        <p:spPr>
          <a:xfrm>
            <a:off x="6548829" y="3528472"/>
            <a:ext cx="4861911" cy="1843611"/>
          </a:xfrm>
          <a:prstGeom prst="rect">
            <a:avLst/>
          </a:prstGeom>
        </p:spPr>
      </p:pic>
      <p:sp>
        <p:nvSpPr>
          <p:cNvPr id="14" name="Rectangle 13">
            <a:extLst>
              <a:ext uri="{FF2B5EF4-FFF2-40B4-BE49-F238E27FC236}">
                <a16:creationId xmlns:a16="http://schemas.microsoft.com/office/drawing/2014/main" id="{91F5A560-218A-BF44-8C95-C2A64E7A4958}"/>
              </a:ext>
            </a:extLst>
          </p:cNvPr>
          <p:cNvSpPr/>
          <p:nvPr/>
        </p:nvSpPr>
        <p:spPr>
          <a:xfrm>
            <a:off x="7669170" y="3528472"/>
            <a:ext cx="2621230" cy="369332"/>
          </a:xfrm>
          <a:prstGeom prst="rect">
            <a:avLst/>
          </a:prstGeom>
        </p:spPr>
        <p:txBody>
          <a:bodyPr wrap="none">
            <a:spAutoFit/>
          </a:bodyPr>
          <a:lstStyle/>
          <a:p>
            <a:pPr algn="ctr"/>
            <a:r>
              <a:rPr lang="es-ES_tradnl" b="1" dirty="0">
                <a:latin typeface="Arial" panose="020B0604020202020204" pitchFamily="34" charset="0"/>
                <a:cs typeface="Arial" panose="020B0604020202020204" pitchFamily="34" charset="0"/>
              </a:rPr>
              <a:t>Aprendizaje Maquina I</a:t>
            </a:r>
          </a:p>
        </p:txBody>
      </p:sp>
    </p:spTree>
    <p:extLst>
      <p:ext uri="{BB962C8B-B14F-4D97-AF65-F5344CB8AC3E}">
        <p14:creationId xmlns:p14="http://schemas.microsoft.com/office/powerpoint/2010/main" val="11315955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19AD77-92C2-E144-9A63-45EF3472EC79}"/>
              </a:ext>
            </a:extLst>
          </p:cNvPr>
          <p:cNvPicPr>
            <a:picLocks noChangeAspect="1"/>
          </p:cNvPicPr>
          <p:nvPr/>
        </p:nvPicPr>
        <p:blipFill rotWithShape="1">
          <a:blip r:embed="rId2">
            <a:clrChange>
              <a:clrFrom>
                <a:srgbClr val="FFFFFF"/>
              </a:clrFrom>
              <a:clrTo>
                <a:srgbClr val="FFFFFF">
                  <a:alpha val="0"/>
                </a:srgbClr>
              </a:clrTo>
            </a:clrChange>
          </a:blip>
          <a:srcRect l="18879" t="5934"/>
          <a:stretch/>
        </p:blipFill>
        <p:spPr>
          <a:xfrm>
            <a:off x="-1" y="0"/>
            <a:ext cx="6181407" cy="6689970"/>
          </a:xfrm>
          <a:prstGeom prst="rect">
            <a:avLst/>
          </a:prstGeom>
        </p:spPr>
      </p:pic>
      <p:sp>
        <p:nvSpPr>
          <p:cNvPr id="8" name="TextBox 7">
            <a:extLst>
              <a:ext uri="{FF2B5EF4-FFF2-40B4-BE49-F238E27FC236}">
                <a16:creationId xmlns:a16="http://schemas.microsoft.com/office/drawing/2014/main" id="{33C14D73-5F3A-6E42-B59B-D5C86BDD64FF}"/>
              </a:ext>
            </a:extLst>
          </p:cNvPr>
          <p:cNvSpPr txBox="1"/>
          <p:nvPr/>
        </p:nvSpPr>
        <p:spPr>
          <a:xfrm>
            <a:off x="6181406" y="536028"/>
            <a:ext cx="5596758" cy="584775"/>
          </a:xfrm>
          <a:prstGeom prst="rect">
            <a:avLst/>
          </a:prstGeom>
          <a:noFill/>
        </p:spPr>
        <p:txBody>
          <a:bodyPr wrap="square" rtlCol="0">
            <a:spAutoFit/>
          </a:bodyPr>
          <a:lstStyle/>
          <a:p>
            <a:pPr algn="ctr"/>
            <a:r>
              <a:rPr lang="es-ES_tradnl" sz="3200" b="1" dirty="0">
                <a:latin typeface="Arial" panose="020B0604020202020204" pitchFamily="34" charset="0"/>
                <a:cs typeface="Arial" panose="020B0604020202020204" pitchFamily="34" charset="0"/>
              </a:rPr>
              <a:t>¡Muchas Gracias!</a:t>
            </a:r>
          </a:p>
        </p:txBody>
      </p:sp>
      <p:sp>
        <p:nvSpPr>
          <p:cNvPr id="9" name="TextBox 8">
            <a:extLst>
              <a:ext uri="{FF2B5EF4-FFF2-40B4-BE49-F238E27FC236}">
                <a16:creationId xmlns:a16="http://schemas.microsoft.com/office/drawing/2014/main" id="{000BC9D8-1952-B540-9ED5-283AD3B2CF53}"/>
              </a:ext>
            </a:extLst>
          </p:cNvPr>
          <p:cNvSpPr txBox="1"/>
          <p:nvPr/>
        </p:nvSpPr>
        <p:spPr>
          <a:xfrm>
            <a:off x="6181406" y="1860446"/>
            <a:ext cx="5596758" cy="1323439"/>
          </a:xfrm>
          <a:prstGeom prst="rect">
            <a:avLst/>
          </a:prstGeom>
          <a:noFill/>
        </p:spPr>
        <p:txBody>
          <a:bodyPr wrap="square" rtlCol="0">
            <a:spAutoFit/>
          </a:bodyPr>
          <a:lstStyle/>
          <a:p>
            <a:pPr algn="ctr"/>
            <a:r>
              <a:rPr lang="es-ES_tradnl" sz="2000" b="1" dirty="0">
                <a:latin typeface="Arial" panose="020B0604020202020204" pitchFamily="34" charset="0"/>
                <a:cs typeface="Arial" panose="020B0604020202020204" pitchFamily="34" charset="0"/>
              </a:rPr>
              <a:t>Un trabajo de:</a:t>
            </a:r>
          </a:p>
          <a:p>
            <a:pPr algn="ctr"/>
            <a:r>
              <a:rPr lang="es-ES_tradnl" sz="2000" dirty="0">
                <a:latin typeface="Arial" panose="020B0604020202020204" pitchFamily="34" charset="0"/>
                <a:cs typeface="Arial" panose="020B0604020202020204" pitchFamily="34" charset="0"/>
              </a:rPr>
              <a:t>Ezequiel Scordamaglia, Santiago González Achaval y </a:t>
            </a:r>
          </a:p>
          <a:p>
            <a:pPr algn="ctr"/>
            <a:r>
              <a:rPr lang="es-ES_tradnl" sz="2000" dirty="0">
                <a:latin typeface="Arial" panose="020B0604020202020204" pitchFamily="34" charset="0"/>
                <a:cs typeface="Arial" panose="020B0604020202020204" pitchFamily="34" charset="0"/>
              </a:rPr>
              <a:t>Federico Glancszpigel</a:t>
            </a:r>
          </a:p>
        </p:txBody>
      </p:sp>
      <p:sp>
        <p:nvSpPr>
          <p:cNvPr id="11" name="TextBox 10">
            <a:extLst>
              <a:ext uri="{FF2B5EF4-FFF2-40B4-BE49-F238E27FC236}">
                <a16:creationId xmlns:a16="http://schemas.microsoft.com/office/drawing/2014/main" id="{AB5943B2-F99E-0C45-BD3B-BC255E957DA4}"/>
              </a:ext>
            </a:extLst>
          </p:cNvPr>
          <p:cNvSpPr txBox="1"/>
          <p:nvPr/>
        </p:nvSpPr>
        <p:spPr>
          <a:xfrm>
            <a:off x="5705813" y="5244875"/>
            <a:ext cx="6547945" cy="584775"/>
          </a:xfrm>
          <a:prstGeom prst="rect">
            <a:avLst/>
          </a:prstGeom>
          <a:noFill/>
        </p:spPr>
        <p:txBody>
          <a:bodyPr wrap="square" rtlCol="0">
            <a:spAutoFit/>
          </a:bodyPr>
          <a:lstStyle/>
          <a:p>
            <a:pPr algn="ctr"/>
            <a:r>
              <a:rPr lang="es-ES_tradnl" sz="1600" i="1" dirty="0">
                <a:latin typeface="Arial" panose="020B0604020202020204" pitchFamily="34" charset="0"/>
                <a:cs typeface="Arial" panose="020B0604020202020204" pitchFamily="34" charset="0"/>
              </a:rPr>
              <a:t>Carrera de Especialización </a:t>
            </a:r>
          </a:p>
          <a:p>
            <a:pPr algn="ctr"/>
            <a:r>
              <a:rPr lang="es-ES_tradnl" sz="1600" i="1" dirty="0">
                <a:latin typeface="Arial" panose="020B0604020202020204" pitchFamily="34" charset="0"/>
                <a:cs typeface="Arial" panose="020B0604020202020204" pitchFamily="34" charset="0"/>
              </a:rPr>
              <a:t>en Inteligencia Artificial</a:t>
            </a:r>
          </a:p>
        </p:txBody>
      </p:sp>
      <p:pic>
        <p:nvPicPr>
          <p:cNvPr id="13" name="Picture 12">
            <a:extLst>
              <a:ext uri="{FF2B5EF4-FFF2-40B4-BE49-F238E27FC236}">
                <a16:creationId xmlns:a16="http://schemas.microsoft.com/office/drawing/2014/main" id="{8CDAC8DE-4B2B-0540-9F3B-61C9F04E24C5}"/>
              </a:ext>
            </a:extLst>
          </p:cNvPr>
          <p:cNvPicPr>
            <a:picLocks noChangeAspect="1"/>
          </p:cNvPicPr>
          <p:nvPr/>
        </p:nvPicPr>
        <p:blipFill>
          <a:blip r:embed="rId3"/>
          <a:stretch>
            <a:fillRect/>
          </a:stretch>
        </p:blipFill>
        <p:spPr>
          <a:xfrm>
            <a:off x="6548829" y="3528472"/>
            <a:ext cx="4861911" cy="1843611"/>
          </a:xfrm>
          <a:prstGeom prst="rect">
            <a:avLst/>
          </a:prstGeom>
        </p:spPr>
      </p:pic>
      <p:sp>
        <p:nvSpPr>
          <p:cNvPr id="14" name="Rectangle 13">
            <a:extLst>
              <a:ext uri="{FF2B5EF4-FFF2-40B4-BE49-F238E27FC236}">
                <a16:creationId xmlns:a16="http://schemas.microsoft.com/office/drawing/2014/main" id="{91F5A560-218A-BF44-8C95-C2A64E7A4958}"/>
              </a:ext>
            </a:extLst>
          </p:cNvPr>
          <p:cNvSpPr/>
          <p:nvPr/>
        </p:nvSpPr>
        <p:spPr>
          <a:xfrm>
            <a:off x="7669170" y="3528472"/>
            <a:ext cx="2621230" cy="369332"/>
          </a:xfrm>
          <a:prstGeom prst="rect">
            <a:avLst/>
          </a:prstGeom>
        </p:spPr>
        <p:txBody>
          <a:bodyPr wrap="none">
            <a:spAutoFit/>
          </a:bodyPr>
          <a:lstStyle/>
          <a:p>
            <a:pPr algn="ctr"/>
            <a:r>
              <a:rPr lang="es-ES_tradnl" b="1" dirty="0">
                <a:latin typeface="Arial" panose="020B0604020202020204" pitchFamily="34" charset="0"/>
                <a:cs typeface="Arial" panose="020B0604020202020204" pitchFamily="34" charset="0"/>
              </a:rPr>
              <a:t>Aprendizaje Maquina I</a:t>
            </a:r>
          </a:p>
        </p:txBody>
      </p:sp>
    </p:spTree>
    <p:extLst>
      <p:ext uri="{BB962C8B-B14F-4D97-AF65-F5344CB8AC3E}">
        <p14:creationId xmlns:p14="http://schemas.microsoft.com/office/powerpoint/2010/main" val="20396784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19AD77-92C2-E144-9A63-45EF3472EC79}"/>
              </a:ext>
            </a:extLst>
          </p:cNvPr>
          <p:cNvPicPr>
            <a:picLocks noChangeAspect="1"/>
          </p:cNvPicPr>
          <p:nvPr/>
        </p:nvPicPr>
        <p:blipFill rotWithShape="1">
          <a:blip r:embed="rId2">
            <a:clrChange>
              <a:clrFrom>
                <a:srgbClr val="FFFFFF"/>
              </a:clrFrom>
              <a:clrTo>
                <a:srgbClr val="FFFFFF">
                  <a:alpha val="0"/>
                </a:srgbClr>
              </a:clrTo>
            </a:clrChange>
            <a:alphaModFix amt="35000"/>
          </a:blip>
          <a:srcRect l="18879" t="5934"/>
          <a:stretch/>
        </p:blipFill>
        <p:spPr>
          <a:xfrm>
            <a:off x="-1" y="0"/>
            <a:ext cx="6181407" cy="6689970"/>
          </a:xfrm>
          <a:prstGeom prst="rect">
            <a:avLst/>
          </a:prstGeom>
        </p:spPr>
      </p:pic>
      <p:sp>
        <p:nvSpPr>
          <p:cNvPr id="8" name="TextBox 7">
            <a:extLst>
              <a:ext uri="{FF2B5EF4-FFF2-40B4-BE49-F238E27FC236}">
                <a16:creationId xmlns:a16="http://schemas.microsoft.com/office/drawing/2014/main" id="{33C14D73-5F3A-6E42-B59B-D5C86BDD64FF}"/>
              </a:ext>
            </a:extLst>
          </p:cNvPr>
          <p:cNvSpPr txBox="1"/>
          <p:nvPr/>
        </p:nvSpPr>
        <p:spPr>
          <a:xfrm>
            <a:off x="6181406" y="536028"/>
            <a:ext cx="5596758" cy="584775"/>
          </a:xfrm>
          <a:prstGeom prst="rect">
            <a:avLst/>
          </a:prstGeom>
          <a:noFill/>
        </p:spPr>
        <p:txBody>
          <a:bodyPr wrap="square" rtlCol="0">
            <a:spAutoFit/>
          </a:bodyPr>
          <a:lstStyle/>
          <a:p>
            <a:pPr algn="ctr"/>
            <a:r>
              <a:rPr lang="es-ES_tradnl" sz="3200" b="1" dirty="0">
                <a:latin typeface="Arial" panose="020B0604020202020204" pitchFamily="34" charset="0"/>
                <a:cs typeface="Arial" panose="020B0604020202020204" pitchFamily="34" charset="0"/>
              </a:rPr>
              <a:t>Objetivo del Trabajo</a:t>
            </a:r>
          </a:p>
        </p:txBody>
      </p:sp>
      <p:sp>
        <p:nvSpPr>
          <p:cNvPr id="9" name="TextBox 8">
            <a:extLst>
              <a:ext uri="{FF2B5EF4-FFF2-40B4-BE49-F238E27FC236}">
                <a16:creationId xmlns:a16="http://schemas.microsoft.com/office/drawing/2014/main" id="{000BC9D8-1952-B540-9ED5-283AD3B2CF53}"/>
              </a:ext>
            </a:extLst>
          </p:cNvPr>
          <p:cNvSpPr txBox="1"/>
          <p:nvPr/>
        </p:nvSpPr>
        <p:spPr>
          <a:xfrm>
            <a:off x="-1" y="6550223"/>
            <a:ext cx="3436884" cy="307777"/>
          </a:xfrm>
          <a:prstGeom prst="rect">
            <a:avLst/>
          </a:prstGeom>
          <a:noFill/>
        </p:spPr>
        <p:txBody>
          <a:bodyPr wrap="square" rtlCol="0">
            <a:spAutoFit/>
          </a:bodyPr>
          <a:lstStyle/>
          <a:p>
            <a:r>
              <a:rPr lang="es-ES_tradnl" sz="1400" b="1" dirty="0">
                <a:solidFill>
                  <a:schemeClr val="bg1">
                    <a:lumMod val="65000"/>
                  </a:schemeClr>
                </a:solidFill>
                <a:latin typeface="Arial" panose="020B0604020202020204" pitchFamily="34" charset="0"/>
                <a:cs typeface="Arial" panose="020B0604020202020204" pitchFamily="34" charset="0"/>
              </a:rPr>
              <a:t>Scordamaglia, Achaval y Glancszpigel</a:t>
            </a:r>
          </a:p>
        </p:txBody>
      </p:sp>
      <p:pic>
        <p:nvPicPr>
          <p:cNvPr id="13" name="Picture 12">
            <a:extLst>
              <a:ext uri="{FF2B5EF4-FFF2-40B4-BE49-F238E27FC236}">
                <a16:creationId xmlns:a16="http://schemas.microsoft.com/office/drawing/2014/main" id="{8CDAC8DE-4B2B-0540-9F3B-61C9F04E24C5}"/>
              </a:ext>
            </a:extLst>
          </p:cNvPr>
          <p:cNvPicPr>
            <a:picLocks noChangeAspect="1"/>
          </p:cNvPicPr>
          <p:nvPr/>
        </p:nvPicPr>
        <p:blipFill>
          <a:blip r:embed="rId3">
            <a:alphaModFix amt="35000"/>
          </a:blip>
          <a:stretch>
            <a:fillRect/>
          </a:stretch>
        </p:blipFill>
        <p:spPr>
          <a:xfrm>
            <a:off x="8767777" y="5568003"/>
            <a:ext cx="3684476" cy="1397134"/>
          </a:xfrm>
          <a:prstGeom prst="rect">
            <a:avLst/>
          </a:prstGeom>
        </p:spPr>
      </p:pic>
      <p:sp>
        <p:nvSpPr>
          <p:cNvPr id="3" name="TextBox 2">
            <a:extLst>
              <a:ext uri="{FF2B5EF4-FFF2-40B4-BE49-F238E27FC236}">
                <a16:creationId xmlns:a16="http://schemas.microsoft.com/office/drawing/2014/main" id="{F617F3BE-6D35-5847-B300-A08DC31EA81C}"/>
              </a:ext>
            </a:extLst>
          </p:cNvPr>
          <p:cNvSpPr txBox="1"/>
          <p:nvPr/>
        </p:nvSpPr>
        <p:spPr>
          <a:xfrm>
            <a:off x="371060" y="1936284"/>
            <a:ext cx="11065565" cy="2677656"/>
          </a:xfrm>
          <a:prstGeom prst="rect">
            <a:avLst/>
          </a:prstGeom>
          <a:solidFill>
            <a:schemeClr val="bg1">
              <a:alpha val="55000"/>
            </a:schemeClr>
          </a:solidFill>
        </p:spPr>
        <p:txBody>
          <a:bodyPr wrap="square" rtlCol="0">
            <a:spAutoFit/>
          </a:bodyPr>
          <a:lstStyle/>
          <a:p>
            <a:pPr algn="just"/>
            <a:r>
              <a:rPr lang="es-ES_tradnl" sz="2800" dirty="0">
                <a:effectLst>
                  <a:glow>
                    <a:schemeClr val="bg1">
                      <a:alpha val="40000"/>
                    </a:schemeClr>
                  </a:glow>
                </a:effectLst>
                <a:latin typeface="Arial" panose="020B0604020202020204" pitchFamily="34" charset="0"/>
                <a:cs typeface="Arial" panose="020B0604020202020204" pitchFamily="34" charset="0"/>
              </a:rPr>
              <a:t>El objetivo de este trabajo es </a:t>
            </a:r>
            <a:r>
              <a:rPr lang="es-ES_tradnl" sz="2800" b="1" dirty="0">
                <a:effectLst>
                  <a:glow>
                    <a:schemeClr val="bg1">
                      <a:alpha val="40000"/>
                    </a:schemeClr>
                  </a:glow>
                </a:effectLst>
                <a:latin typeface="Arial" panose="020B0604020202020204" pitchFamily="34" charset="0"/>
                <a:cs typeface="Arial" panose="020B0604020202020204" pitchFamily="34" charset="0"/>
              </a:rPr>
              <a:t>seleccionar el mejor modelo </a:t>
            </a:r>
            <a:r>
              <a:rPr lang="es-ES_tradnl" sz="2800" dirty="0">
                <a:effectLst>
                  <a:glow>
                    <a:schemeClr val="bg1">
                      <a:alpha val="40000"/>
                    </a:schemeClr>
                  </a:glow>
                </a:effectLst>
                <a:latin typeface="Arial" panose="020B0604020202020204" pitchFamily="34" charset="0"/>
                <a:cs typeface="Arial" panose="020B0604020202020204" pitchFamily="34" charset="0"/>
              </a:rPr>
              <a:t>para </a:t>
            </a:r>
            <a:r>
              <a:rPr lang="es-ES_tradnl" sz="2800" b="1" dirty="0">
                <a:effectLst>
                  <a:glow>
                    <a:schemeClr val="bg1">
                      <a:alpha val="40000"/>
                    </a:schemeClr>
                  </a:glow>
                </a:effectLst>
                <a:latin typeface="Arial" panose="020B0604020202020204" pitchFamily="34" charset="0"/>
                <a:cs typeface="Arial" panose="020B0604020202020204" pitchFamily="34" charset="0"/>
              </a:rPr>
              <a:t>predecir si lloverá en Australia en el día de mañana</a:t>
            </a:r>
            <a:r>
              <a:rPr lang="es-ES_tradnl" sz="2800" dirty="0">
                <a:effectLst>
                  <a:glow>
                    <a:schemeClr val="bg1">
                      <a:alpha val="40000"/>
                    </a:schemeClr>
                  </a:glow>
                </a:effectLst>
                <a:latin typeface="Arial" panose="020B0604020202020204" pitchFamily="34" charset="0"/>
                <a:cs typeface="Arial" panose="020B0604020202020204" pitchFamily="34" charset="0"/>
              </a:rPr>
              <a:t>. Es decir, estamos frente a un problema de clasificación supervisado. La idea es únicamente estimar la probabilidad de lluvia de mañana, no la cantidad de precipitaciones en milímetros (mm) que caerá. Para esta tarea se utilizo el dataset </a:t>
            </a:r>
            <a:r>
              <a:rPr lang="es-ES_tradnl" sz="2800" b="1" i="1" dirty="0">
                <a:effectLst>
                  <a:glow>
                    <a:schemeClr val="bg1">
                      <a:alpha val="40000"/>
                    </a:schemeClr>
                  </a:glow>
                </a:effectLst>
                <a:latin typeface="Arial" panose="020B0604020202020204" pitchFamily="34" charset="0"/>
                <a:cs typeface="Arial" panose="020B0604020202020204" pitchFamily="34" charset="0"/>
              </a:rPr>
              <a:t>Rain in Australia </a:t>
            </a:r>
            <a:r>
              <a:rPr lang="es-ES_tradnl" sz="2800" dirty="0">
                <a:effectLst>
                  <a:glow>
                    <a:schemeClr val="bg1">
                      <a:alpha val="40000"/>
                    </a:schemeClr>
                  </a:glow>
                </a:effectLst>
                <a:latin typeface="Arial" panose="020B0604020202020204" pitchFamily="34" charset="0"/>
                <a:cs typeface="Arial" panose="020B0604020202020204" pitchFamily="34" charset="0"/>
              </a:rPr>
              <a:t>de Kaggle.</a:t>
            </a:r>
          </a:p>
        </p:txBody>
      </p:sp>
    </p:spTree>
    <p:extLst>
      <p:ext uri="{BB962C8B-B14F-4D97-AF65-F5344CB8AC3E}">
        <p14:creationId xmlns:p14="http://schemas.microsoft.com/office/powerpoint/2010/main" val="5500205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19AD77-92C2-E144-9A63-45EF3472EC79}"/>
              </a:ext>
            </a:extLst>
          </p:cNvPr>
          <p:cNvPicPr>
            <a:picLocks noChangeAspect="1"/>
          </p:cNvPicPr>
          <p:nvPr/>
        </p:nvPicPr>
        <p:blipFill rotWithShape="1">
          <a:blip r:embed="rId2">
            <a:clrChange>
              <a:clrFrom>
                <a:srgbClr val="FFFFFF"/>
              </a:clrFrom>
              <a:clrTo>
                <a:srgbClr val="FFFFFF">
                  <a:alpha val="0"/>
                </a:srgbClr>
              </a:clrTo>
            </a:clrChange>
            <a:alphaModFix amt="35000"/>
          </a:blip>
          <a:srcRect l="18879" t="5934"/>
          <a:stretch/>
        </p:blipFill>
        <p:spPr>
          <a:xfrm>
            <a:off x="0" y="0"/>
            <a:ext cx="6181407" cy="6689970"/>
          </a:xfrm>
          <a:prstGeom prst="rect">
            <a:avLst/>
          </a:prstGeom>
        </p:spPr>
      </p:pic>
      <p:sp>
        <p:nvSpPr>
          <p:cNvPr id="8" name="TextBox 7">
            <a:extLst>
              <a:ext uri="{FF2B5EF4-FFF2-40B4-BE49-F238E27FC236}">
                <a16:creationId xmlns:a16="http://schemas.microsoft.com/office/drawing/2014/main" id="{33C14D73-5F3A-6E42-B59B-D5C86BDD64FF}"/>
              </a:ext>
            </a:extLst>
          </p:cNvPr>
          <p:cNvSpPr txBox="1"/>
          <p:nvPr/>
        </p:nvSpPr>
        <p:spPr>
          <a:xfrm>
            <a:off x="6181406" y="536028"/>
            <a:ext cx="5596758" cy="584775"/>
          </a:xfrm>
          <a:prstGeom prst="rect">
            <a:avLst/>
          </a:prstGeom>
          <a:noFill/>
        </p:spPr>
        <p:txBody>
          <a:bodyPr wrap="square" rtlCol="0">
            <a:spAutoFit/>
          </a:bodyPr>
          <a:lstStyle/>
          <a:p>
            <a:pPr algn="ctr"/>
            <a:r>
              <a:rPr lang="es-ES_tradnl" sz="3200" b="1" dirty="0">
                <a:latin typeface="Arial" panose="020B0604020202020204" pitchFamily="34" charset="0"/>
                <a:cs typeface="Arial" panose="020B0604020202020204" pitchFamily="34" charset="0"/>
              </a:rPr>
              <a:t>Descripción del Dataset</a:t>
            </a:r>
          </a:p>
        </p:txBody>
      </p:sp>
      <p:sp>
        <p:nvSpPr>
          <p:cNvPr id="9" name="TextBox 8">
            <a:extLst>
              <a:ext uri="{FF2B5EF4-FFF2-40B4-BE49-F238E27FC236}">
                <a16:creationId xmlns:a16="http://schemas.microsoft.com/office/drawing/2014/main" id="{000BC9D8-1952-B540-9ED5-283AD3B2CF53}"/>
              </a:ext>
            </a:extLst>
          </p:cNvPr>
          <p:cNvSpPr txBox="1"/>
          <p:nvPr/>
        </p:nvSpPr>
        <p:spPr>
          <a:xfrm>
            <a:off x="-1" y="6550223"/>
            <a:ext cx="3436884" cy="307777"/>
          </a:xfrm>
          <a:prstGeom prst="rect">
            <a:avLst/>
          </a:prstGeom>
          <a:noFill/>
        </p:spPr>
        <p:txBody>
          <a:bodyPr wrap="square" rtlCol="0">
            <a:spAutoFit/>
          </a:bodyPr>
          <a:lstStyle/>
          <a:p>
            <a:r>
              <a:rPr lang="es-ES_tradnl" sz="1400" b="1" dirty="0">
                <a:solidFill>
                  <a:schemeClr val="bg1">
                    <a:lumMod val="65000"/>
                  </a:schemeClr>
                </a:solidFill>
                <a:latin typeface="Arial" panose="020B0604020202020204" pitchFamily="34" charset="0"/>
                <a:cs typeface="Arial" panose="020B0604020202020204" pitchFamily="34" charset="0"/>
              </a:rPr>
              <a:t>Scordamaglia, Achaval y Glancszpigel</a:t>
            </a:r>
          </a:p>
        </p:txBody>
      </p:sp>
      <p:pic>
        <p:nvPicPr>
          <p:cNvPr id="13" name="Picture 12">
            <a:extLst>
              <a:ext uri="{FF2B5EF4-FFF2-40B4-BE49-F238E27FC236}">
                <a16:creationId xmlns:a16="http://schemas.microsoft.com/office/drawing/2014/main" id="{8CDAC8DE-4B2B-0540-9F3B-61C9F04E24C5}"/>
              </a:ext>
            </a:extLst>
          </p:cNvPr>
          <p:cNvPicPr>
            <a:picLocks noChangeAspect="1"/>
          </p:cNvPicPr>
          <p:nvPr/>
        </p:nvPicPr>
        <p:blipFill>
          <a:blip r:embed="rId3">
            <a:alphaModFix amt="35000"/>
          </a:blip>
          <a:stretch>
            <a:fillRect/>
          </a:stretch>
        </p:blipFill>
        <p:spPr>
          <a:xfrm>
            <a:off x="8767777" y="5568003"/>
            <a:ext cx="3684476" cy="1397134"/>
          </a:xfrm>
          <a:prstGeom prst="rect">
            <a:avLst/>
          </a:prstGeom>
        </p:spPr>
      </p:pic>
      <p:sp>
        <p:nvSpPr>
          <p:cNvPr id="10" name="TextBox 9">
            <a:extLst>
              <a:ext uri="{FF2B5EF4-FFF2-40B4-BE49-F238E27FC236}">
                <a16:creationId xmlns:a16="http://schemas.microsoft.com/office/drawing/2014/main" id="{E4B120A1-0D52-5F46-9D24-4A6BC9054079}"/>
              </a:ext>
            </a:extLst>
          </p:cNvPr>
          <p:cNvSpPr txBox="1"/>
          <p:nvPr/>
        </p:nvSpPr>
        <p:spPr>
          <a:xfrm>
            <a:off x="371061" y="1325527"/>
            <a:ext cx="11065565" cy="4524315"/>
          </a:xfrm>
          <a:prstGeom prst="rect">
            <a:avLst/>
          </a:prstGeom>
          <a:solidFill>
            <a:schemeClr val="bg1">
              <a:alpha val="64000"/>
            </a:schemeClr>
          </a:solidFill>
        </p:spPr>
        <p:txBody>
          <a:bodyPr wrap="square" rtlCol="0">
            <a:spAutoFit/>
          </a:bodyPr>
          <a:lstStyle/>
          <a:p>
            <a:r>
              <a:rPr lang="es-ES_tradnl" dirty="0">
                <a:effectLst>
                  <a:glow>
                    <a:schemeClr val="bg1">
                      <a:alpha val="40000"/>
                    </a:schemeClr>
                  </a:glow>
                </a:effectLst>
                <a:latin typeface="Arial" panose="020B0604020202020204" pitchFamily="34" charset="0"/>
                <a:cs typeface="Arial" panose="020B0604020202020204" pitchFamily="34" charset="0"/>
              </a:rPr>
              <a:t>Utilizamos el dataset </a:t>
            </a:r>
            <a:r>
              <a:rPr lang="es-ES_tradnl" b="1" i="1" dirty="0">
                <a:effectLst>
                  <a:glow>
                    <a:schemeClr val="bg1">
                      <a:alpha val="40000"/>
                    </a:schemeClr>
                  </a:glow>
                </a:effectLst>
                <a:latin typeface="Arial" panose="020B0604020202020204" pitchFamily="34" charset="0"/>
                <a:cs typeface="Arial" panose="020B0604020202020204" pitchFamily="34" charset="0"/>
              </a:rPr>
              <a:t>Rain in Australia </a:t>
            </a:r>
            <a:r>
              <a:rPr lang="es-ES_tradnl" dirty="0">
                <a:effectLst>
                  <a:glow>
                    <a:schemeClr val="bg1">
                      <a:alpha val="40000"/>
                    </a:schemeClr>
                  </a:glow>
                </a:effectLst>
                <a:latin typeface="Arial" panose="020B0604020202020204" pitchFamily="34" charset="0"/>
                <a:cs typeface="Arial" panose="020B0604020202020204" pitchFamily="34" charset="0"/>
              </a:rPr>
              <a:t>de Kaggle: </a:t>
            </a:r>
          </a:p>
          <a:p>
            <a:r>
              <a:rPr lang="es-ES_tradnl" dirty="0">
                <a:solidFill>
                  <a:schemeClr val="accent1"/>
                </a:solidFill>
                <a:effectLst>
                  <a:glow>
                    <a:schemeClr val="bg1">
                      <a:alpha val="40000"/>
                    </a:schemeClr>
                  </a:glow>
                </a:effectLst>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https://www.kaggle.com/datasets/jsphyg/weather-dataset-rattle-package?select=weatherAUS.csv</a:t>
            </a:r>
            <a:endParaRPr lang="es-ES_tradnl" dirty="0">
              <a:solidFill>
                <a:schemeClr val="accent1"/>
              </a:solidFill>
              <a:effectLst>
                <a:glow>
                  <a:schemeClr val="bg1">
                    <a:alpha val="40000"/>
                  </a:schemeClr>
                </a:glow>
              </a:effectLst>
              <a:latin typeface="Arial" panose="020B0604020202020204" pitchFamily="34" charset="0"/>
              <a:cs typeface="Arial" panose="020B0604020202020204" pitchFamily="34" charset="0"/>
            </a:endParaRPr>
          </a:p>
          <a:p>
            <a:endParaRPr lang="es-ES_tradnl" dirty="0">
              <a:effectLst>
                <a:glow>
                  <a:schemeClr val="bg1">
                    <a:alpha val="40000"/>
                  </a:schemeClr>
                </a:glow>
              </a:effectLst>
              <a:latin typeface="Arial" panose="020B0604020202020204" pitchFamily="34" charset="0"/>
              <a:cs typeface="Arial" panose="020B0604020202020204" pitchFamily="34" charset="0"/>
            </a:endParaRPr>
          </a:p>
          <a:p>
            <a:r>
              <a:rPr lang="es-ES_tradnl" dirty="0">
                <a:effectLst>
                  <a:glow>
                    <a:schemeClr val="bg1">
                      <a:alpha val="40000"/>
                    </a:schemeClr>
                  </a:glow>
                </a:effectLst>
                <a:latin typeface="Arial" panose="020B0604020202020204" pitchFamily="34" charset="0"/>
                <a:cs typeface="Arial" panose="020B0604020202020204" pitchFamily="34" charset="0"/>
              </a:rPr>
              <a:t>Este dataset cuenta con </a:t>
            </a:r>
            <a:r>
              <a:rPr lang="es-ES_tradnl" b="1" dirty="0">
                <a:effectLst>
                  <a:glow>
                    <a:schemeClr val="bg1">
                      <a:alpha val="40000"/>
                    </a:schemeClr>
                  </a:glow>
                </a:effectLst>
                <a:latin typeface="Arial" panose="020B0604020202020204" pitchFamily="34" charset="0"/>
                <a:cs typeface="Arial" panose="020B0604020202020204" pitchFamily="34" charset="0"/>
              </a:rPr>
              <a:t>23 variables </a:t>
            </a:r>
          </a:p>
          <a:p>
            <a:pPr marL="285750" indent="-285750">
              <a:buFont typeface="Arial" panose="020B0604020202020204" pitchFamily="34" charset="0"/>
              <a:buChar char="•"/>
            </a:pPr>
            <a:r>
              <a:rPr lang="es-ES_tradnl" dirty="0">
                <a:effectLst>
                  <a:glow>
                    <a:schemeClr val="bg1">
                      <a:alpha val="40000"/>
                    </a:schemeClr>
                  </a:glow>
                </a:effectLst>
                <a:latin typeface="Arial" panose="020B0604020202020204" pitchFamily="34" charset="0"/>
                <a:cs typeface="Arial" panose="020B0604020202020204" pitchFamily="34" charset="0"/>
              </a:rPr>
              <a:t>22 variables independientes. Algunas de las mas relevantes son:</a:t>
            </a:r>
          </a:p>
          <a:p>
            <a:pPr marL="742950" lvl="1" indent="-285750">
              <a:buFont typeface="Courier New" panose="02070309020205020404" pitchFamily="49" charset="0"/>
              <a:buChar char="o"/>
            </a:pPr>
            <a:r>
              <a:rPr lang="es-ES_tradnl" i="1" dirty="0">
                <a:effectLst>
                  <a:glow>
                    <a:schemeClr val="bg1">
                      <a:alpha val="40000"/>
                    </a:schemeClr>
                  </a:glow>
                </a:effectLst>
                <a:latin typeface="Arial" panose="020B0604020202020204" pitchFamily="34" charset="0"/>
                <a:cs typeface="Arial" panose="020B0604020202020204" pitchFamily="34" charset="0"/>
              </a:rPr>
              <a:t>Date</a:t>
            </a:r>
            <a:r>
              <a:rPr lang="es-ES_tradnl" dirty="0">
                <a:effectLst>
                  <a:glow>
                    <a:schemeClr val="bg1">
                      <a:alpha val="40000"/>
                    </a:schemeClr>
                  </a:glow>
                </a:effectLst>
                <a:latin typeface="Arial" panose="020B0604020202020204" pitchFamily="34" charset="0"/>
                <a:cs typeface="Arial" panose="020B0604020202020204" pitchFamily="34" charset="0"/>
              </a:rPr>
              <a:t>: La fecha de observación</a:t>
            </a:r>
          </a:p>
          <a:p>
            <a:pPr marL="742950" lvl="1" indent="-285750">
              <a:buFont typeface="Courier New" panose="02070309020205020404" pitchFamily="49" charset="0"/>
              <a:buChar char="o"/>
            </a:pPr>
            <a:r>
              <a:rPr lang="es-ES_tradnl" i="1" dirty="0">
                <a:effectLst>
                  <a:glow>
                    <a:schemeClr val="bg1">
                      <a:alpha val="40000"/>
                    </a:schemeClr>
                  </a:glow>
                </a:effectLst>
                <a:latin typeface="Arial" panose="020B0604020202020204" pitchFamily="34" charset="0"/>
                <a:cs typeface="Arial" panose="020B0604020202020204" pitchFamily="34" charset="0"/>
              </a:rPr>
              <a:t>Location</a:t>
            </a:r>
            <a:r>
              <a:rPr lang="es-ES_tradnl" dirty="0">
                <a:effectLst>
                  <a:glow>
                    <a:schemeClr val="bg1">
                      <a:alpha val="40000"/>
                    </a:schemeClr>
                  </a:glow>
                </a:effectLst>
                <a:latin typeface="Arial" panose="020B0604020202020204" pitchFamily="34" charset="0"/>
                <a:cs typeface="Arial" panose="020B0604020202020204" pitchFamily="34" charset="0"/>
              </a:rPr>
              <a:t>: El nombre común de la ubicación de la estación meteorológica.</a:t>
            </a:r>
          </a:p>
          <a:p>
            <a:pPr marL="742950" lvl="1" indent="-285750">
              <a:buFont typeface="Courier New" panose="02070309020205020404" pitchFamily="49" charset="0"/>
              <a:buChar char="o"/>
            </a:pPr>
            <a:r>
              <a:rPr lang="es-ES_tradnl" i="1" dirty="0">
                <a:effectLst>
                  <a:glow>
                    <a:schemeClr val="bg1">
                      <a:alpha val="40000"/>
                    </a:schemeClr>
                  </a:glow>
                </a:effectLst>
                <a:latin typeface="Arial" panose="020B0604020202020204" pitchFamily="34" charset="0"/>
                <a:cs typeface="Arial" panose="020B0604020202020204" pitchFamily="34" charset="0"/>
              </a:rPr>
              <a:t>MinTemp</a:t>
            </a:r>
            <a:r>
              <a:rPr lang="es-ES_tradnl" dirty="0">
                <a:effectLst>
                  <a:glow>
                    <a:schemeClr val="bg1">
                      <a:alpha val="40000"/>
                    </a:schemeClr>
                  </a:glow>
                </a:effectLst>
                <a:latin typeface="Arial" panose="020B0604020202020204" pitchFamily="34" charset="0"/>
                <a:cs typeface="Arial" panose="020B0604020202020204" pitchFamily="34" charset="0"/>
              </a:rPr>
              <a:t>: La temperatura mínima en grados centígrados</a:t>
            </a:r>
          </a:p>
          <a:p>
            <a:pPr marL="742950" lvl="1" indent="-285750">
              <a:buFont typeface="Courier New" panose="02070309020205020404" pitchFamily="49" charset="0"/>
              <a:buChar char="o"/>
            </a:pPr>
            <a:r>
              <a:rPr lang="es-ES_tradnl" i="1" dirty="0">
                <a:effectLst>
                  <a:glow>
                    <a:schemeClr val="bg1">
                      <a:alpha val="40000"/>
                    </a:schemeClr>
                  </a:glow>
                </a:effectLst>
                <a:latin typeface="Arial" panose="020B0604020202020204" pitchFamily="34" charset="0"/>
                <a:cs typeface="Arial" panose="020B0604020202020204" pitchFamily="34" charset="0"/>
              </a:rPr>
              <a:t>MaxTemp</a:t>
            </a:r>
            <a:r>
              <a:rPr lang="es-ES_tradnl" dirty="0">
                <a:effectLst>
                  <a:glow>
                    <a:schemeClr val="bg1">
                      <a:alpha val="40000"/>
                    </a:schemeClr>
                  </a:glow>
                </a:effectLst>
                <a:latin typeface="Arial" panose="020B0604020202020204" pitchFamily="34" charset="0"/>
                <a:cs typeface="Arial" panose="020B0604020202020204" pitchFamily="34" charset="0"/>
              </a:rPr>
              <a:t>: La temperatura máxima en grados centígrados</a:t>
            </a:r>
          </a:p>
          <a:p>
            <a:pPr marL="742950" lvl="1" indent="-285750">
              <a:buFont typeface="Courier New" panose="02070309020205020404" pitchFamily="49" charset="0"/>
              <a:buChar char="o"/>
            </a:pPr>
            <a:r>
              <a:rPr lang="es-ES_tradnl" i="1" dirty="0">
                <a:effectLst>
                  <a:glow>
                    <a:schemeClr val="bg1">
                      <a:alpha val="40000"/>
                    </a:schemeClr>
                  </a:glow>
                </a:effectLst>
                <a:latin typeface="Arial" panose="020B0604020202020204" pitchFamily="34" charset="0"/>
                <a:cs typeface="Arial" panose="020B0604020202020204" pitchFamily="34" charset="0"/>
              </a:rPr>
              <a:t>Rainfall</a:t>
            </a:r>
            <a:r>
              <a:rPr lang="es-ES_tradnl" dirty="0">
                <a:effectLst>
                  <a:glow>
                    <a:schemeClr val="bg1">
                      <a:alpha val="40000"/>
                    </a:schemeClr>
                  </a:glow>
                </a:effectLst>
                <a:latin typeface="Arial" panose="020B0604020202020204" pitchFamily="34" charset="0"/>
                <a:cs typeface="Arial" panose="020B0604020202020204" pitchFamily="34" charset="0"/>
              </a:rPr>
              <a:t>: La cantidad de lluvia registrada para el día en mm</a:t>
            </a:r>
          </a:p>
          <a:p>
            <a:pPr marL="742950" lvl="1" indent="-285750">
              <a:buFont typeface="Courier New" panose="02070309020205020404" pitchFamily="49" charset="0"/>
              <a:buChar char="o"/>
            </a:pPr>
            <a:endParaRPr lang="es-ES_tradnl" dirty="0">
              <a:effectLst>
                <a:glow>
                  <a:schemeClr val="bg1">
                    <a:alpha val="40000"/>
                  </a:schemeClr>
                </a:glow>
              </a:effectLst>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s-ES_tradnl" dirty="0">
                <a:effectLst>
                  <a:glow>
                    <a:schemeClr val="bg1">
                      <a:alpha val="40000"/>
                    </a:schemeClr>
                  </a:glow>
                </a:effectLst>
                <a:latin typeface="Arial" panose="020B0604020202020204" pitchFamily="34" charset="0"/>
                <a:cs typeface="Arial" panose="020B0604020202020204" pitchFamily="34" charset="0"/>
              </a:rPr>
              <a:t>1 variable dependiente o target llamada “RainTomorrow” que vale 1 si si la precipitación (en mm) del día siguiente excede 1 mm, de lo contrario 0.</a:t>
            </a:r>
          </a:p>
          <a:p>
            <a:endParaRPr lang="es-ES_tradnl" dirty="0">
              <a:effectLst>
                <a:glow>
                  <a:schemeClr val="bg1">
                    <a:alpha val="40000"/>
                  </a:schemeClr>
                </a:glow>
              </a:effectLst>
              <a:latin typeface="Arial" panose="020B0604020202020204" pitchFamily="34" charset="0"/>
              <a:cs typeface="Arial" panose="020B0604020202020204" pitchFamily="34" charset="0"/>
            </a:endParaRPr>
          </a:p>
          <a:p>
            <a:r>
              <a:rPr lang="es-ES_tradnl" dirty="0">
                <a:effectLst>
                  <a:glow>
                    <a:schemeClr val="bg1">
                      <a:alpha val="40000"/>
                    </a:schemeClr>
                  </a:glow>
                </a:effectLst>
                <a:latin typeface="Arial" panose="020B0604020202020204" pitchFamily="34" charset="0"/>
                <a:cs typeface="Arial" panose="020B0604020202020204" pitchFamily="34" charset="0"/>
              </a:rPr>
              <a:t>El dataset contiene </a:t>
            </a:r>
            <a:r>
              <a:rPr lang="es-ES_tradnl" b="1" dirty="0">
                <a:effectLst>
                  <a:glow>
                    <a:schemeClr val="bg1">
                      <a:alpha val="40000"/>
                    </a:schemeClr>
                  </a:glow>
                </a:effectLst>
                <a:latin typeface="Arial" panose="020B0604020202020204" pitchFamily="34" charset="0"/>
                <a:cs typeface="Arial" panose="020B0604020202020204" pitchFamily="34" charset="0"/>
              </a:rPr>
              <a:t>145,000 observaciones </a:t>
            </a:r>
            <a:r>
              <a:rPr lang="es-ES_tradnl" dirty="0">
                <a:effectLst>
                  <a:glow>
                    <a:schemeClr val="bg1">
                      <a:alpha val="40000"/>
                    </a:schemeClr>
                  </a:glow>
                </a:effectLst>
                <a:latin typeface="Arial" panose="020B0604020202020204" pitchFamily="34" charset="0"/>
                <a:cs typeface="Arial" panose="020B0604020202020204" pitchFamily="34" charset="0"/>
              </a:rPr>
              <a:t>ordenadas por fecha. Se utilizo el 75% del dataset para entrenamiento y el 25% restante para testeo.</a:t>
            </a:r>
          </a:p>
        </p:txBody>
      </p:sp>
    </p:spTree>
    <p:extLst>
      <p:ext uri="{BB962C8B-B14F-4D97-AF65-F5344CB8AC3E}">
        <p14:creationId xmlns:p14="http://schemas.microsoft.com/office/powerpoint/2010/main" val="1448228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19AD77-92C2-E144-9A63-45EF3472EC79}"/>
              </a:ext>
            </a:extLst>
          </p:cNvPr>
          <p:cNvPicPr>
            <a:picLocks noChangeAspect="1"/>
          </p:cNvPicPr>
          <p:nvPr/>
        </p:nvPicPr>
        <p:blipFill rotWithShape="1">
          <a:blip r:embed="rId2">
            <a:clrChange>
              <a:clrFrom>
                <a:srgbClr val="FFFFFF"/>
              </a:clrFrom>
              <a:clrTo>
                <a:srgbClr val="FFFFFF">
                  <a:alpha val="0"/>
                </a:srgbClr>
              </a:clrTo>
            </a:clrChange>
            <a:alphaModFix amt="35000"/>
          </a:blip>
          <a:srcRect l="18879" t="5934"/>
          <a:stretch/>
        </p:blipFill>
        <p:spPr>
          <a:xfrm>
            <a:off x="-1" y="0"/>
            <a:ext cx="6181407" cy="6689970"/>
          </a:xfrm>
          <a:prstGeom prst="rect">
            <a:avLst/>
          </a:prstGeom>
        </p:spPr>
      </p:pic>
      <p:sp>
        <p:nvSpPr>
          <p:cNvPr id="8" name="TextBox 7">
            <a:extLst>
              <a:ext uri="{FF2B5EF4-FFF2-40B4-BE49-F238E27FC236}">
                <a16:creationId xmlns:a16="http://schemas.microsoft.com/office/drawing/2014/main" id="{33C14D73-5F3A-6E42-B59B-D5C86BDD64FF}"/>
              </a:ext>
            </a:extLst>
          </p:cNvPr>
          <p:cNvSpPr txBox="1"/>
          <p:nvPr/>
        </p:nvSpPr>
        <p:spPr>
          <a:xfrm>
            <a:off x="5880538" y="536028"/>
            <a:ext cx="5897626" cy="584775"/>
          </a:xfrm>
          <a:prstGeom prst="rect">
            <a:avLst/>
          </a:prstGeom>
          <a:noFill/>
        </p:spPr>
        <p:txBody>
          <a:bodyPr wrap="square" rtlCol="0">
            <a:spAutoFit/>
          </a:bodyPr>
          <a:lstStyle/>
          <a:p>
            <a:pPr algn="ctr"/>
            <a:r>
              <a:rPr lang="es-ES_tradnl" sz="3200" b="1" dirty="0">
                <a:latin typeface="Arial" panose="020B0604020202020204" pitchFamily="34" charset="0"/>
                <a:cs typeface="Arial" panose="020B0604020202020204" pitchFamily="34" charset="0"/>
              </a:rPr>
              <a:t>Pre-procesamiento de datos</a:t>
            </a:r>
          </a:p>
        </p:txBody>
      </p:sp>
      <p:sp>
        <p:nvSpPr>
          <p:cNvPr id="9" name="TextBox 8">
            <a:extLst>
              <a:ext uri="{FF2B5EF4-FFF2-40B4-BE49-F238E27FC236}">
                <a16:creationId xmlns:a16="http://schemas.microsoft.com/office/drawing/2014/main" id="{000BC9D8-1952-B540-9ED5-283AD3B2CF53}"/>
              </a:ext>
            </a:extLst>
          </p:cNvPr>
          <p:cNvSpPr txBox="1"/>
          <p:nvPr/>
        </p:nvSpPr>
        <p:spPr>
          <a:xfrm>
            <a:off x="-1" y="6550223"/>
            <a:ext cx="3436884" cy="307777"/>
          </a:xfrm>
          <a:prstGeom prst="rect">
            <a:avLst/>
          </a:prstGeom>
          <a:noFill/>
        </p:spPr>
        <p:txBody>
          <a:bodyPr wrap="square" rtlCol="0">
            <a:spAutoFit/>
          </a:bodyPr>
          <a:lstStyle/>
          <a:p>
            <a:r>
              <a:rPr lang="es-ES_tradnl" sz="1400" b="1" dirty="0">
                <a:solidFill>
                  <a:schemeClr val="bg1">
                    <a:lumMod val="65000"/>
                  </a:schemeClr>
                </a:solidFill>
                <a:latin typeface="Arial" panose="020B0604020202020204" pitchFamily="34" charset="0"/>
                <a:cs typeface="Arial" panose="020B0604020202020204" pitchFamily="34" charset="0"/>
              </a:rPr>
              <a:t>Scordamaglia, Achaval y Glancszpigel</a:t>
            </a:r>
          </a:p>
        </p:txBody>
      </p:sp>
      <p:pic>
        <p:nvPicPr>
          <p:cNvPr id="13" name="Picture 12">
            <a:extLst>
              <a:ext uri="{FF2B5EF4-FFF2-40B4-BE49-F238E27FC236}">
                <a16:creationId xmlns:a16="http://schemas.microsoft.com/office/drawing/2014/main" id="{8CDAC8DE-4B2B-0540-9F3B-61C9F04E24C5}"/>
              </a:ext>
            </a:extLst>
          </p:cNvPr>
          <p:cNvPicPr>
            <a:picLocks noChangeAspect="1"/>
          </p:cNvPicPr>
          <p:nvPr/>
        </p:nvPicPr>
        <p:blipFill>
          <a:blip r:embed="rId3">
            <a:alphaModFix amt="35000"/>
          </a:blip>
          <a:stretch>
            <a:fillRect/>
          </a:stretch>
        </p:blipFill>
        <p:spPr>
          <a:xfrm>
            <a:off x="8767777" y="5568003"/>
            <a:ext cx="3684476" cy="1397134"/>
          </a:xfrm>
          <a:prstGeom prst="rect">
            <a:avLst/>
          </a:prstGeom>
        </p:spPr>
      </p:pic>
    </p:spTree>
    <p:extLst>
      <p:ext uri="{BB962C8B-B14F-4D97-AF65-F5344CB8AC3E}">
        <p14:creationId xmlns:p14="http://schemas.microsoft.com/office/powerpoint/2010/main" val="11873920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19AD77-92C2-E144-9A63-45EF3472EC79}"/>
              </a:ext>
            </a:extLst>
          </p:cNvPr>
          <p:cNvPicPr>
            <a:picLocks noChangeAspect="1"/>
          </p:cNvPicPr>
          <p:nvPr/>
        </p:nvPicPr>
        <p:blipFill rotWithShape="1">
          <a:blip r:embed="rId2">
            <a:clrChange>
              <a:clrFrom>
                <a:srgbClr val="FFFFFF"/>
              </a:clrFrom>
              <a:clrTo>
                <a:srgbClr val="FFFFFF">
                  <a:alpha val="0"/>
                </a:srgbClr>
              </a:clrTo>
            </a:clrChange>
            <a:alphaModFix amt="35000"/>
          </a:blip>
          <a:srcRect l="18879" t="5934"/>
          <a:stretch/>
        </p:blipFill>
        <p:spPr>
          <a:xfrm>
            <a:off x="-1" y="0"/>
            <a:ext cx="6181407" cy="6689970"/>
          </a:xfrm>
          <a:prstGeom prst="rect">
            <a:avLst/>
          </a:prstGeom>
        </p:spPr>
      </p:pic>
      <p:sp>
        <p:nvSpPr>
          <p:cNvPr id="8" name="TextBox 7">
            <a:extLst>
              <a:ext uri="{FF2B5EF4-FFF2-40B4-BE49-F238E27FC236}">
                <a16:creationId xmlns:a16="http://schemas.microsoft.com/office/drawing/2014/main" id="{33C14D73-5F3A-6E42-B59B-D5C86BDD64FF}"/>
              </a:ext>
            </a:extLst>
          </p:cNvPr>
          <p:cNvSpPr txBox="1"/>
          <p:nvPr/>
        </p:nvSpPr>
        <p:spPr>
          <a:xfrm>
            <a:off x="5880538" y="536028"/>
            <a:ext cx="5897626" cy="584775"/>
          </a:xfrm>
          <a:prstGeom prst="rect">
            <a:avLst/>
          </a:prstGeom>
          <a:noFill/>
        </p:spPr>
        <p:txBody>
          <a:bodyPr wrap="square" rtlCol="0">
            <a:spAutoFit/>
          </a:bodyPr>
          <a:lstStyle/>
          <a:p>
            <a:pPr algn="ctr"/>
            <a:r>
              <a:rPr lang="es-ES_tradnl" sz="3200" b="1" dirty="0">
                <a:latin typeface="Arial" panose="020B0604020202020204" pitchFamily="34" charset="0"/>
                <a:cs typeface="Arial" panose="020B0604020202020204" pitchFamily="34" charset="0"/>
              </a:rPr>
              <a:t>Selección de Modelos</a:t>
            </a:r>
          </a:p>
        </p:txBody>
      </p:sp>
      <p:sp>
        <p:nvSpPr>
          <p:cNvPr id="9" name="TextBox 8">
            <a:extLst>
              <a:ext uri="{FF2B5EF4-FFF2-40B4-BE49-F238E27FC236}">
                <a16:creationId xmlns:a16="http://schemas.microsoft.com/office/drawing/2014/main" id="{000BC9D8-1952-B540-9ED5-283AD3B2CF53}"/>
              </a:ext>
            </a:extLst>
          </p:cNvPr>
          <p:cNvSpPr txBox="1"/>
          <p:nvPr/>
        </p:nvSpPr>
        <p:spPr>
          <a:xfrm>
            <a:off x="-1" y="6550223"/>
            <a:ext cx="3436884" cy="307777"/>
          </a:xfrm>
          <a:prstGeom prst="rect">
            <a:avLst/>
          </a:prstGeom>
          <a:noFill/>
        </p:spPr>
        <p:txBody>
          <a:bodyPr wrap="square" rtlCol="0">
            <a:spAutoFit/>
          </a:bodyPr>
          <a:lstStyle/>
          <a:p>
            <a:r>
              <a:rPr lang="es-ES_tradnl" sz="1400" b="1" dirty="0">
                <a:solidFill>
                  <a:schemeClr val="bg1">
                    <a:lumMod val="65000"/>
                  </a:schemeClr>
                </a:solidFill>
                <a:latin typeface="Arial" panose="020B0604020202020204" pitchFamily="34" charset="0"/>
                <a:cs typeface="Arial" panose="020B0604020202020204" pitchFamily="34" charset="0"/>
              </a:rPr>
              <a:t>Scordamaglia, Achaval y Glancszpigel</a:t>
            </a:r>
          </a:p>
        </p:txBody>
      </p:sp>
      <p:pic>
        <p:nvPicPr>
          <p:cNvPr id="13" name="Picture 12">
            <a:extLst>
              <a:ext uri="{FF2B5EF4-FFF2-40B4-BE49-F238E27FC236}">
                <a16:creationId xmlns:a16="http://schemas.microsoft.com/office/drawing/2014/main" id="{8CDAC8DE-4B2B-0540-9F3B-61C9F04E24C5}"/>
              </a:ext>
            </a:extLst>
          </p:cNvPr>
          <p:cNvPicPr>
            <a:picLocks noChangeAspect="1"/>
          </p:cNvPicPr>
          <p:nvPr/>
        </p:nvPicPr>
        <p:blipFill>
          <a:blip r:embed="rId3">
            <a:alphaModFix amt="35000"/>
          </a:blip>
          <a:stretch>
            <a:fillRect/>
          </a:stretch>
        </p:blipFill>
        <p:spPr>
          <a:xfrm>
            <a:off x="8767777" y="5568003"/>
            <a:ext cx="3684476" cy="1397134"/>
          </a:xfrm>
          <a:prstGeom prst="rect">
            <a:avLst/>
          </a:prstGeom>
        </p:spPr>
      </p:pic>
      <p:sp>
        <p:nvSpPr>
          <p:cNvPr id="3" name="Rounded Rectangle 2">
            <a:extLst>
              <a:ext uri="{FF2B5EF4-FFF2-40B4-BE49-F238E27FC236}">
                <a16:creationId xmlns:a16="http://schemas.microsoft.com/office/drawing/2014/main" id="{3239958A-90E4-124E-8754-0B21D0243331}"/>
              </a:ext>
            </a:extLst>
          </p:cNvPr>
          <p:cNvSpPr/>
          <p:nvPr/>
        </p:nvSpPr>
        <p:spPr>
          <a:xfrm>
            <a:off x="638090" y="1231158"/>
            <a:ext cx="2318357" cy="536028"/>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Arial" panose="020B0604020202020204" pitchFamily="34" charset="0"/>
                <a:cs typeface="Arial" panose="020B0604020202020204" pitchFamily="34" charset="0"/>
              </a:rPr>
              <a:t>Logistic Regression</a:t>
            </a:r>
          </a:p>
        </p:txBody>
      </p:sp>
      <p:sp>
        <p:nvSpPr>
          <p:cNvPr id="10" name="Rounded Rectangle 9">
            <a:extLst>
              <a:ext uri="{FF2B5EF4-FFF2-40B4-BE49-F238E27FC236}">
                <a16:creationId xmlns:a16="http://schemas.microsoft.com/office/drawing/2014/main" id="{1ABB0AF5-6B65-E349-B3B2-F8C0189F5B65}"/>
              </a:ext>
            </a:extLst>
          </p:cNvPr>
          <p:cNvSpPr/>
          <p:nvPr/>
        </p:nvSpPr>
        <p:spPr>
          <a:xfrm>
            <a:off x="3372995" y="1231157"/>
            <a:ext cx="2318357" cy="536029"/>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Arial" panose="020B0604020202020204" pitchFamily="34" charset="0"/>
                <a:cs typeface="Arial" panose="020B0604020202020204" pitchFamily="34" charset="0"/>
              </a:rPr>
              <a:t>Random Forest</a:t>
            </a:r>
          </a:p>
        </p:txBody>
      </p:sp>
      <p:sp>
        <p:nvSpPr>
          <p:cNvPr id="11" name="Rounded Rectangle 10">
            <a:extLst>
              <a:ext uri="{FF2B5EF4-FFF2-40B4-BE49-F238E27FC236}">
                <a16:creationId xmlns:a16="http://schemas.microsoft.com/office/drawing/2014/main" id="{D94BD6C3-F3E9-7B46-82E2-D2950C5C7605}"/>
              </a:ext>
            </a:extLst>
          </p:cNvPr>
          <p:cNvSpPr/>
          <p:nvPr/>
        </p:nvSpPr>
        <p:spPr>
          <a:xfrm>
            <a:off x="6107900" y="1231156"/>
            <a:ext cx="2318357" cy="536030"/>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Arial" panose="020B0604020202020204" pitchFamily="34" charset="0"/>
                <a:cs typeface="Arial" panose="020B0604020202020204" pitchFamily="34" charset="0"/>
              </a:rPr>
              <a:t>Support Vector Machine</a:t>
            </a:r>
          </a:p>
        </p:txBody>
      </p:sp>
      <p:sp>
        <p:nvSpPr>
          <p:cNvPr id="12" name="Rounded Rectangle 11">
            <a:extLst>
              <a:ext uri="{FF2B5EF4-FFF2-40B4-BE49-F238E27FC236}">
                <a16:creationId xmlns:a16="http://schemas.microsoft.com/office/drawing/2014/main" id="{34B9435E-EB43-7243-B2A1-AB9531FFDD64}"/>
              </a:ext>
            </a:extLst>
          </p:cNvPr>
          <p:cNvSpPr/>
          <p:nvPr/>
        </p:nvSpPr>
        <p:spPr>
          <a:xfrm>
            <a:off x="8908179" y="1231156"/>
            <a:ext cx="2318357" cy="536030"/>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Arial" panose="020B0604020202020204" pitchFamily="34" charset="0"/>
                <a:cs typeface="Arial" panose="020B0604020202020204" pitchFamily="34" charset="0"/>
              </a:rPr>
              <a:t>XGBoost</a:t>
            </a:r>
          </a:p>
        </p:txBody>
      </p:sp>
      <p:sp>
        <p:nvSpPr>
          <p:cNvPr id="14" name="Rounded Rectangle 13">
            <a:extLst>
              <a:ext uri="{FF2B5EF4-FFF2-40B4-BE49-F238E27FC236}">
                <a16:creationId xmlns:a16="http://schemas.microsoft.com/office/drawing/2014/main" id="{4D14B1C0-2357-8B44-AF6F-2D4D83FA362A}"/>
              </a:ext>
            </a:extLst>
          </p:cNvPr>
          <p:cNvSpPr/>
          <p:nvPr/>
        </p:nvSpPr>
        <p:spPr>
          <a:xfrm>
            <a:off x="3753616" y="2593354"/>
            <a:ext cx="3744724" cy="1195485"/>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Arial" panose="020B0604020202020204" pitchFamily="34" charset="0"/>
                <a:cs typeface="Arial" panose="020B0604020202020204" pitchFamily="34" charset="0"/>
              </a:rPr>
              <a:t>GridSearchCV</a:t>
            </a:r>
          </a:p>
        </p:txBody>
      </p:sp>
      <p:cxnSp>
        <p:nvCxnSpPr>
          <p:cNvPr id="15" name="Straight Arrow Connector 14">
            <a:extLst>
              <a:ext uri="{FF2B5EF4-FFF2-40B4-BE49-F238E27FC236}">
                <a16:creationId xmlns:a16="http://schemas.microsoft.com/office/drawing/2014/main" id="{98CBF446-F933-EA4D-9246-3DD2134718CB}"/>
              </a:ext>
            </a:extLst>
          </p:cNvPr>
          <p:cNvCxnSpPr>
            <a:cxnSpLocks/>
            <a:endCxn id="14" idx="0"/>
          </p:cNvCxnSpPr>
          <p:nvPr/>
        </p:nvCxnSpPr>
        <p:spPr>
          <a:xfrm>
            <a:off x="1876097" y="1767186"/>
            <a:ext cx="3749881" cy="82616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72B830B2-269C-9944-A003-236C4A6BC0BD}"/>
              </a:ext>
            </a:extLst>
          </p:cNvPr>
          <p:cNvCxnSpPr>
            <a:cxnSpLocks/>
            <a:stCxn id="10" idx="2"/>
            <a:endCxn id="14" idx="0"/>
          </p:cNvCxnSpPr>
          <p:nvPr/>
        </p:nvCxnSpPr>
        <p:spPr>
          <a:xfrm>
            <a:off x="4532174" y="1767186"/>
            <a:ext cx="1093804" cy="82616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F7986E6B-B859-9441-9D17-4BEAE3F04720}"/>
              </a:ext>
            </a:extLst>
          </p:cNvPr>
          <p:cNvCxnSpPr>
            <a:cxnSpLocks/>
            <a:stCxn id="11" idx="2"/>
            <a:endCxn id="14" idx="0"/>
          </p:cNvCxnSpPr>
          <p:nvPr/>
        </p:nvCxnSpPr>
        <p:spPr>
          <a:xfrm flipH="1">
            <a:off x="5625978" y="1767186"/>
            <a:ext cx="1641101" cy="82616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D0FC46BB-7327-BD40-8333-E5DDEC4EDA4C}"/>
              </a:ext>
            </a:extLst>
          </p:cNvPr>
          <p:cNvCxnSpPr>
            <a:cxnSpLocks/>
            <a:stCxn id="12" idx="2"/>
            <a:endCxn id="14" idx="0"/>
          </p:cNvCxnSpPr>
          <p:nvPr/>
        </p:nvCxnSpPr>
        <p:spPr>
          <a:xfrm flipH="1">
            <a:off x="5625978" y="1767186"/>
            <a:ext cx="4441380" cy="82616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9" name="Rounded Rectangle 28">
            <a:extLst>
              <a:ext uri="{FF2B5EF4-FFF2-40B4-BE49-F238E27FC236}">
                <a16:creationId xmlns:a16="http://schemas.microsoft.com/office/drawing/2014/main" id="{7D2FC953-E38B-4047-A8B8-9E1DCD1D160B}"/>
              </a:ext>
            </a:extLst>
          </p:cNvPr>
          <p:cNvSpPr/>
          <p:nvPr/>
        </p:nvSpPr>
        <p:spPr>
          <a:xfrm>
            <a:off x="638090" y="4307901"/>
            <a:ext cx="2318357" cy="536028"/>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Arial" panose="020B0604020202020204" pitchFamily="34" charset="0"/>
                <a:cs typeface="Arial" panose="020B0604020202020204" pitchFamily="34" charset="0"/>
              </a:rPr>
              <a:t>Logistic Regression</a:t>
            </a:r>
          </a:p>
        </p:txBody>
      </p:sp>
      <p:sp>
        <p:nvSpPr>
          <p:cNvPr id="30" name="Rounded Rectangle 29">
            <a:extLst>
              <a:ext uri="{FF2B5EF4-FFF2-40B4-BE49-F238E27FC236}">
                <a16:creationId xmlns:a16="http://schemas.microsoft.com/office/drawing/2014/main" id="{7048ADFA-69CB-8046-BCB8-F36D55C171B5}"/>
              </a:ext>
            </a:extLst>
          </p:cNvPr>
          <p:cNvSpPr/>
          <p:nvPr/>
        </p:nvSpPr>
        <p:spPr>
          <a:xfrm>
            <a:off x="3372995" y="4307900"/>
            <a:ext cx="2318357" cy="536029"/>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Arial" panose="020B0604020202020204" pitchFamily="34" charset="0"/>
                <a:cs typeface="Arial" panose="020B0604020202020204" pitchFamily="34" charset="0"/>
              </a:rPr>
              <a:t>Random Forest</a:t>
            </a:r>
          </a:p>
        </p:txBody>
      </p:sp>
      <p:sp>
        <p:nvSpPr>
          <p:cNvPr id="31" name="Rounded Rectangle 30">
            <a:extLst>
              <a:ext uri="{FF2B5EF4-FFF2-40B4-BE49-F238E27FC236}">
                <a16:creationId xmlns:a16="http://schemas.microsoft.com/office/drawing/2014/main" id="{6B5A172A-7B5E-0444-9AEA-E7404F55E826}"/>
              </a:ext>
            </a:extLst>
          </p:cNvPr>
          <p:cNvSpPr/>
          <p:nvPr/>
        </p:nvSpPr>
        <p:spPr>
          <a:xfrm>
            <a:off x="6107900" y="4307900"/>
            <a:ext cx="2318357" cy="536030"/>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Arial" panose="020B0604020202020204" pitchFamily="34" charset="0"/>
                <a:cs typeface="Arial" panose="020B0604020202020204" pitchFamily="34" charset="0"/>
              </a:rPr>
              <a:t>Support Vector Machine</a:t>
            </a:r>
          </a:p>
        </p:txBody>
      </p:sp>
      <p:sp>
        <p:nvSpPr>
          <p:cNvPr id="32" name="Rounded Rectangle 31">
            <a:extLst>
              <a:ext uri="{FF2B5EF4-FFF2-40B4-BE49-F238E27FC236}">
                <a16:creationId xmlns:a16="http://schemas.microsoft.com/office/drawing/2014/main" id="{75A8015E-B5F2-8246-8C1C-1AE1ECAB96B8}"/>
              </a:ext>
            </a:extLst>
          </p:cNvPr>
          <p:cNvSpPr/>
          <p:nvPr/>
        </p:nvSpPr>
        <p:spPr>
          <a:xfrm>
            <a:off x="8908179" y="4262683"/>
            <a:ext cx="2318357" cy="536030"/>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Arial" panose="020B0604020202020204" pitchFamily="34" charset="0"/>
                <a:cs typeface="Arial" panose="020B0604020202020204" pitchFamily="34" charset="0"/>
              </a:rPr>
              <a:t>XGBoost</a:t>
            </a:r>
          </a:p>
        </p:txBody>
      </p:sp>
      <p:sp>
        <p:nvSpPr>
          <p:cNvPr id="33" name="Rounded Rectangle 32">
            <a:extLst>
              <a:ext uri="{FF2B5EF4-FFF2-40B4-BE49-F238E27FC236}">
                <a16:creationId xmlns:a16="http://schemas.microsoft.com/office/drawing/2014/main" id="{7E24FF2A-E78B-F34C-A386-E3A484FADF0D}"/>
              </a:ext>
            </a:extLst>
          </p:cNvPr>
          <p:cNvSpPr/>
          <p:nvPr/>
        </p:nvSpPr>
        <p:spPr>
          <a:xfrm>
            <a:off x="638090" y="4843929"/>
            <a:ext cx="2318357" cy="1194264"/>
          </a:xfrm>
          <a:prstGeom prst="roundRect">
            <a:avLst>
              <a:gd name="adj"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sz="1400" b="1" dirty="0">
                <a:solidFill>
                  <a:schemeClr val="tx1"/>
                </a:solidFill>
                <a:latin typeface="Arial" panose="020B0604020202020204" pitchFamily="34" charset="0"/>
                <a:cs typeface="Arial" panose="020B0604020202020204" pitchFamily="34" charset="0"/>
              </a:rPr>
              <a:t>C = 0.1</a:t>
            </a:r>
          </a:p>
          <a:p>
            <a:pPr marL="285750" indent="-285750">
              <a:buFontTx/>
              <a:buChar char="-"/>
            </a:pPr>
            <a:r>
              <a:rPr lang="en-US" sz="1400" b="1" dirty="0">
                <a:solidFill>
                  <a:schemeClr val="tx1"/>
                </a:solidFill>
                <a:latin typeface="Arial" panose="020B0604020202020204" pitchFamily="34" charset="0"/>
                <a:cs typeface="Arial" panose="020B0604020202020204" pitchFamily="34" charset="0"/>
              </a:rPr>
              <a:t>class weight = balanced</a:t>
            </a:r>
          </a:p>
          <a:p>
            <a:pPr marL="285750" indent="-285750">
              <a:buFontTx/>
              <a:buChar char="-"/>
            </a:pPr>
            <a:r>
              <a:rPr lang="en-US" sz="1400" b="1" dirty="0">
                <a:solidFill>
                  <a:schemeClr val="tx1"/>
                </a:solidFill>
                <a:latin typeface="Arial" panose="020B0604020202020204" pitchFamily="34" charset="0"/>
                <a:cs typeface="Arial" panose="020B0604020202020204" pitchFamily="34" charset="0"/>
              </a:rPr>
              <a:t>max iter = 100</a:t>
            </a:r>
          </a:p>
          <a:p>
            <a:pPr marL="285750" indent="-285750">
              <a:buFontTx/>
              <a:buChar char="-"/>
            </a:pPr>
            <a:r>
              <a:rPr lang="en-US" sz="1400" b="1" dirty="0">
                <a:solidFill>
                  <a:schemeClr val="tx1"/>
                </a:solidFill>
                <a:latin typeface="Arial" panose="020B0604020202020204" pitchFamily="34" charset="0"/>
                <a:cs typeface="Arial" panose="020B0604020202020204" pitchFamily="34" charset="0"/>
              </a:rPr>
              <a:t>Solver = lablinear</a:t>
            </a:r>
          </a:p>
        </p:txBody>
      </p:sp>
      <p:sp>
        <p:nvSpPr>
          <p:cNvPr id="34" name="Rounded Rectangle 33">
            <a:extLst>
              <a:ext uri="{FF2B5EF4-FFF2-40B4-BE49-F238E27FC236}">
                <a16:creationId xmlns:a16="http://schemas.microsoft.com/office/drawing/2014/main" id="{20175D35-54E0-5A49-BE1C-870B68819598}"/>
              </a:ext>
            </a:extLst>
          </p:cNvPr>
          <p:cNvSpPr/>
          <p:nvPr/>
        </p:nvSpPr>
        <p:spPr>
          <a:xfrm>
            <a:off x="3372994" y="4843929"/>
            <a:ext cx="2318357" cy="651204"/>
          </a:xfrm>
          <a:prstGeom prst="roundRect">
            <a:avLst>
              <a:gd name="adj"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sz="1200" b="1" dirty="0">
                <a:solidFill>
                  <a:schemeClr val="tx1"/>
                </a:solidFill>
                <a:latin typeface="Arial" panose="020B0604020202020204" pitchFamily="34" charset="0"/>
                <a:cs typeface="Arial" panose="020B0604020202020204" pitchFamily="34" charset="0"/>
              </a:rPr>
              <a:t>max depth = 30</a:t>
            </a:r>
          </a:p>
          <a:p>
            <a:pPr marL="285750" indent="-285750">
              <a:buFontTx/>
              <a:buChar char="-"/>
            </a:pPr>
            <a:r>
              <a:rPr lang="en-US" sz="1200" b="1" dirty="0">
                <a:solidFill>
                  <a:schemeClr val="tx1"/>
                </a:solidFill>
                <a:latin typeface="Arial" panose="020B0604020202020204" pitchFamily="34" charset="0"/>
                <a:cs typeface="Arial" panose="020B0604020202020204" pitchFamily="34" charset="0"/>
              </a:rPr>
              <a:t>n estimators = 60</a:t>
            </a:r>
          </a:p>
        </p:txBody>
      </p:sp>
      <p:sp>
        <p:nvSpPr>
          <p:cNvPr id="35" name="Rounded Rectangle 34">
            <a:extLst>
              <a:ext uri="{FF2B5EF4-FFF2-40B4-BE49-F238E27FC236}">
                <a16:creationId xmlns:a16="http://schemas.microsoft.com/office/drawing/2014/main" id="{1BFC6843-07E1-D145-AFDB-7E2D5ABAC68B}"/>
              </a:ext>
            </a:extLst>
          </p:cNvPr>
          <p:cNvSpPr/>
          <p:nvPr/>
        </p:nvSpPr>
        <p:spPr>
          <a:xfrm>
            <a:off x="6113370" y="4843929"/>
            <a:ext cx="2318357" cy="651204"/>
          </a:xfrm>
          <a:prstGeom prst="roundRect">
            <a:avLst>
              <a:gd name="adj"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ES_tradnl" sz="1400" b="1" dirty="0">
                <a:solidFill>
                  <a:schemeClr val="tx1"/>
                </a:solidFill>
                <a:latin typeface="Arial" panose="020B0604020202020204" pitchFamily="34" charset="0"/>
                <a:cs typeface="Arial" panose="020B0604020202020204" pitchFamily="34" charset="0"/>
              </a:rPr>
              <a:t>No converge por el tamaño del dataset</a:t>
            </a:r>
          </a:p>
        </p:txBody>
      </p:sp>
      <p:sp>
        <p:nvSpPr>
          <p:cNvPr id="41" name="Rounded Rectangle 40">
            <a:extLst>
              <a:ext uri="{FF2B5EF4-FFF2-40B4-BE49-F238E27FC236}">
                <a16:creationId xmlns:a16="http://schemas.microsoft.com/office/drawing/2014/main" id="{23B1EAF0-73A2-794A-8EFA-56A0D87EA278}"/>
              </a:ext>
            </a:extLst>
          </p:cNvPr>
          <p:cNvSpPr/>
          <p:nvPr/>
        </p:nvSpPr>
        <p:spPr>
          <a:xfrm>
            <a:off x="8908179" y="4798713"/>
            <a:ext cx="2318357" cy="651204"/>
          </a:xfrm>
          <a:prstGeom prst="roundRect">
            <a:avLst>
              <a:gd name="adj"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sz="1200" b="1" dirty="0">
                <a:solidFill>
                  <a:schemeClr val="tx1"/>
                </a:solidFill>
                <a:latin typeface="Arial" panose="020B0604020202020204" pitchFamily="34" charset="0"/>
                <a:cs typeface="Arial" panose="020B0604020202020204" pitchFamily="34" charset="0"/>
              </a:rPr>
              <a:t>max depth = 30</a:t>
            </a:r>
          </a:p>
          <a:p>
            <a:pPr marL="285750" indent="-285750">
              <a:buFontTx/>
              <a:buChar char="-"/>
            </a:pPr>
            <a:r>
              <a:rPr lang="en-US" sz="1200" b="1" dirty="0">
                <a:solidFill>
                  <a:schemeClr val="tx1"/>
                </a:solidFill>
                <a:latin typeface="Arial" panose="020B0604020202020204" pitchFamily="34" charset="0"/>
                <a:cs typeface="Arial" panose="020B0604020202020204" pitchFamily="34" charset="0"/>
              </a:rPr>
              <a:t>n estimators = 60</a:t>
            </a:r>
          </a:p>
        </p:txBody>
      </p:sp>
      <p:cxnSp>
        <p:nvCxnSpPr>
          <p:cNvPr id="42" name="Straight Arrow Connector 41">
            <a:extLst>
              <a:ext uri="{FF2B5EF4-FFF2-40B4-BE49-F238E27FC236}">
                <a16:creationId xmlns:a16="http://schemas.microsoft.com/office/drawing/2014/main" id="{D9A93674-8C0E-C546-9196-5051ACA274E3}"/>
              </a:ext>
            </a:extLst>
          </p:cNvPr>
          <p:cNvCxnSpPr>
            <a:cxnSpLocks/>
            <a:stCxn id="14" idx="2"/>
            <a:endCxn id="32" idx="0"/>
          </p:cNvCxnSpPr>
          <p:nvPr/>
        </p:nvCxnSpPr>
        <p:spPr>
          <a:xfrm>
            <a:off x="5625978" y="3788839"/>
            <a:ext cx="4441380" cy="473844"/>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45" name="Straight Arrow Connector 44">
            <a:extLst>
              <a:ext uri="{FF2B5EF4-FFF2-40B4-BE49-F238E27FC236}">
                <a16:creationId xmlns:a16="http://schemas.microsoft.com/office/drawing/2014/main" id="{E8FC44F4-B5BD-B14E-BE8B-A9C8E2C7D4C8}"/>
              </a:ext>
            </a:extLst>
          </p:cNvPr>
          <p:cNvCxnSpPr>
            <a:cxnSpLocks/>
            <a:stCxn id="14" idx="2"/>
            <a:endCxn id="31" idx="0"/>
          </p:cNvCxnSpPr>
          <p:nvPr/>
        </p:nvCxnSpPr>
        <p:spPr>
          <a:xfrm>
            <a:off x="5625978" y="3788839"/>
            <a:ext cx="1641101" cy="51906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48" name="Straight Arrow Connector 47">
            <a:extLst>
              <a:ext uri="{FF2B5EF4-FFF2-40B4-BE49-F238E27FC236}">
                <a16:creationId xmlns:a16="http://schemas.microsoft.com/office/drawing/2014/main" id="{D6D7E801-4963-5440-AACA-649B7976FEDD}"/>
              </a:ext>
            </a:extLst>
          </p:cNvPr>
          <p:cNvCxnSpPr>
            <a:cxnSpLocks/>
            <a:stCxn id="14" idx="2"/>
            <a:endCxn id="30" idx="0"/>
          </p:cNvCxnSpPr>
          <p:nvPr/>
        </p:nvCxnSpPr>
        <p:spPr>
          <a:xfrm flipH="1">
            <a:off x="4532174" y="3788839"/>
            <a:ext cx="1093804" cy="51906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51" name="Straight Arrow Connector 50">
            <a:extLst>
              <a:ext uri="{FF2B5EF4-FFF2-40B4-BE49-F238E27FC236}">
                <a16:creationId xmlns:a16="http://schemas.microsoft.com/office/drawing/2014/main" id="{C8D47803-5911-BD40-ADE2-909353401DEB}"/>
              </a:ext>
            </a:extLst>
          </p:cNvPr>
          <p:cNvCxnSpPr>
            <a:cxnSpLocks/>
            <a:endCxn id="29" idx="0"/>
          </p:cNvCxnSpPr>
          <p:nvPr/>
        </p:nvCxnSpPr>
        <p:spPr>
          <a:xfrm flipH="1">
            <a:off x="1797269" y="3795871"/>
            <a:ext cx="3824646" cy="51203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955842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19AD77-92C2-E144-9A63-45EF3472EC79}"/>
              </a:ext>
            </a:extLst>
          </p:cNvPr>
          <p:cNvPicPr>
            <a:picLocks noChangeAspect="1"/>
          </p:cNvPicPr>
          <p:nvPr/>
        </p:nvPicPr>
        <p:blipFill rotWithShape="1">
          <a:blip r:embed="rId2">
            <a:clrChange>
              <a:clrFrom>
                <a:srgbClr val="FFFFFF"/>
              </a:clrFrom>
              <a:clrTo>
                <a:srgbClr val="FFFFFF">
                  <a:alpha val="0"/>
                </a:srgbClr>
              </a:clrTo>
            </a:clrChange>
            <a:alphaModFix amt="35000"/>
          </a:blip>
          <a:srcRect l="18879" t="5934"/>
          <a:stretch/>
        </p:blipFill>
        <p:spPr>
          <a:xfrm>
            <a:off x="-1" y="0"/>
            <a:ext cx="6181407" cy="6689970"/>
          </a:xfrm>
          <a:prstGeom prst="rect">
            <a:avLst/>
          </a:prstGeom>
        </p:spPr>
      </p:pic>
      <p:sp>
        <p:nvSpPr>
          <p:cNvPr id="8" name="TextBox 7">
            <a:extLst>
              <a:ext uri="{FF2B5EF4-FFF2-40B4-BE49-F238E27FC236}">
                <a16:creationId xmlns:a16="http://schemas.microsoft.com/office/drawing/2014/main" id="{33C14D73-5F3A-6E42-B59B-D5C86BDD64FF}"/>
              </a:ext>
            </a:extLst>
          </p:cNvPr>
          <p:cNvSpPr txBox="1"/>
          <p:nvPr/>
        </p:nvSpPr>
        <p:spPr>
          <a:xfrm>
            <a:off x="6082012" y="319056"/>
            <a:ext cx="5897626" cy="584775"/>
          </a:xfrm>
          <a:prstGeom prst="rect">
            <a:avLst/>
          </a:prstGeom>
          <a:noFill/>
        </p:spPr>
        <p:txBody>
          <a:bodyPr wrap="square" rtlCol="0">
            <a:spAutoFit/>
          </a:bodyPr>
          <a:lstStyle/>
          <a:p>
            <a:pPr algn="ctr"/>
            <a:r>
              <a:rPr lang="es-ES_tradnl" sz="3200" b="1" dirty="0">
                <a:latin typeface="Arial" panose="020B0604020202020204" pitchFamily="34" charset="0"/>
                <a:cs typeface="Arial" panose="020B0604020202020204" pitchFamily="34" charset="0"/>
              </a:rPr>
              <a:t>Resultados de Performance</a:t>
            </a:r>
          </a:p>
        </p:txBody>
      </p:sp>
      <p:sp>
        <p:nvSpPr>
          <p:cNvPr id="9" name="TextBox 8">
            <a:extLst>
              <a:ext uri="{FF2B5EF4-FFF2-40B4-BE49-F238E27FC236}">
                <a16:creationId xmlns:a16="http://schemas.microsoft.com/office/drawing/2014/main" id="{000BC9D8-1952-B540-9ED5-283AD3B2CF53}"/>
              </a:ext>
            </a:extLst>
          </p:cNvPr>
          <p:cNvSpPr txBox="1"/>
          <p:nvPr/>
        </p:nvSpPr>
        <p:spPr>
          <a:xfrm>
            <a:off x="-1" y="6550223"/>
            <a:ext cx="3436884" cy="307777"/>
          </a:xfrm>
          <a:prstGeom prst="rect">
            <a:avLst/>
          </a:prstGeom>
          <a:noFill/>
        </p:spPr>
        <p:txBody>
          <a:bodyPr wrap="square" rtlCol="0">
            <a:spAutoFit/>
          </a:bodyPr>
          <a:lstStyle/>
          <a:p>
            <a:r>
              <a:rPr lang="es-ES_tradnl" sz="1400" b="1" dirty="0">
                <a:solidFill>
                  <a:schemeClr val="bg1">
                    <a:lumMod val="65000"/>
                  </a:schemeClr>
                </a:solidFill>
                <a:latin typeface="Arial" panose="020B0604020202020204" pitchFamily="34" charset="0"/>
                <a:cs typeface="Arial" panose="020B0604020202020204" pitchFamily="34" charset="0"/>
              </a:rPr>
              <a:t>Scordamaglia, Achaval y Glancszpigel</a:t>
            </a:r>
          </a:p>
        </p:txBody>
      </p:sp>
      <p:pic>
        <p:nvPicPr>
          <p:cNvPr id="13" name="Picture 12">
            <a:extLst>
              <a:ext uri="{FF2B5EF4-FFF2-40B4-BE49-F238E27FC236}">
                <a16:creationId xmlns:a16="http://schemas.microsoft.com/office/drawing/2014/main" id="{8CDAC8DE-4B2B-0540-9F3B-61C9F04E24C5}"/>
              </a:ext>
            </a:extLst>
          </p:cNvPr>
          <p:cNvPicPr>
            <a:picLocks noChangeAspect="1"/>
          </p:cNvPicPr>
          <p:nvPr/>
        </p:nvPicPr>
        <p:blipFill>
          <a:blip r:embed="rId3">
            <a:alphaModFix amt="35000"/>
          </a:blip>
          <a:stretch>
            <a:fillRect/>
          </a:stretch>
        </p:blipFill>
        <p:spPr>
          <a:xfrm>
            <a:off x="8767777" y="5568003"/>
            <a:ext cx="3684476" cy="1397134"/>
          </a:xfrm>
          <a:prstGeom prst="rect">
            <a:avLst/>
          </a:prstGeom>
        </p:spPr>
      </p:pic>
      <p:cxnSp>
        <p:nvCxnSpPr>
          <p:cNvPr id="6" name="Straight Arrow Connector 5">
            <a:extLst>
              <a:ext uri="{FF2B5EF4-FFF2-40B4-BE49-F238E27FC236}">
                <a16:creationId xmlns:a16="http://schemas.microsoft.com/office/drawing/2014/main" id="{798610E4-DC5F-A54B-B55C-A5FDD9929990}"/>
              </a:ext>
            </a:extLst>
          </p:cNvPr>
          <p:cNvCxnSpPr>
            <a:cxnSpLocks/>
          </p:cNvCxnSpPr>
          <p:nvPr/>
        </p:nvCxnSpPr>
        <p:spPr>
          <a:xfrm>
            <a:off x="6790721" y="4961116"/>
            <a:ext cx="802191"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7" name="TextBox 16">
            <a:extLst>
              <a:ext uri="{FF2B5EF4-FFF2-40B4-BE49-F238E27FC236}">
                <a16:creationId xmlns:a16="http://schemas.microsoft.com/office/drawing/2014/main" id="{15DDB12E-51D2-5A4C-955E-B09A0B0DA27B}"/>
              </a:ext>
            </a:extLst>
          </p:cNvPr>
          <p:cNvSpPr txBox="1"/>
          <p:nvPr/>
        </p:nvSpPr>
        <p:spPr>
          <a:xfrm>
            <a:off x="7592912" y="4742869"/>
            <a:ext cx="3005951" cy="369332"/>
          </a:xfrm>
          <a:prstGeom prst="rect">
            <a:avLst/>
          </a:prstGeom>
          <a:noFill/>
        </p:spPr>
        <p:txBody>
          <a:bodyPr wrap="none" rtlCol="0">
            <a:spAutoFit/>
          </a:bodyPr>
          <a:lstStyle/>
          <a:p>
            <a:r>
              <a:rPr lang="es-ES_tradnl" dirty="0">
                <a:latin typeface="Arial" panose="020B0604020202020204" pitchFamily="34" charset="0"/>
                <a:cs typeface="Arial" panose="020B0604020202020204" pitchFamily="34" charset="0"/>
              </a:rPr>
              <a:t>Modelo que maximiza el F1</a:t>
            </a:r>
          </a:p>
        </p:txBody>
      </p:sp>
      <p:cxnSp>
        <p:nvCxnSpPr>
          <p:cNvPr id="36" name="Straight Arrow Connector 35">
            <a:extLst>
              <a:ext uri="{FF2B5EF4-FFF2-40B4-BE49-F238E27FC236}">
                <a16:creationId xmlns:a16="http://schemas.microsoft.com/office/drawing/2014/main" id="{C71A0C93-5FA0-224C-BC13-A7B3DD9F207E}"/>
              </a:ext>
            </a:extLst>
          </p:cNvPr>
          <p:cNvCxnSpPr>
            <a:cxnSpLocks/>
          </p:cNvCxnSpPr>
          <p:nvPr/>
        </p:nvCxnSpPr>
        <p:spPr>
          <a:xfrm>
            <a:off x="6781794" y="5692062"/>
            <a:ext cx="802191"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37" name="TextBox 36">
            <a:extLst>
              <a:ext uri="{FF2B5EF4-FFF2-40B4-BE49-F238E27FC236}">
                <a16:creationId xmlns:a16="http://schemas.microsoft.com/office/drawing/2014/main" id="{B567890B-7F40-FD4B-AFD5-52C2A21AC94C}"/>
              </a:ext>
            </a:extLst>
          </p:cNvPr>
          <p:cNvSpPr txBox="1"/>
          <p:nvPr/>
        </p:nvSpPr>
        <p:spPr>
          <a:xfrm>
            <a:off x="7583985" y="5507396"/>
            <a:ext cx="3288080" cy="369332"/>
          </a:xfrm>
          <a:prstGeom prst="rect">
            <a:avLst/>
          </a:prstGeom>
          <a:noFill/>
        </p:spPr>
        <p:txBody>
          <a:bodyPr wrap="none" rtlCol="0">
            <a:spAutoFit/>
          </a:bodyPr>
          <a:lstStyle/>
          <a:p>
            <a:r>
              <a:rPr lang="es-ES_tradnl" dirty="0">
                <a:latin typeface="Arial" panose="020B0604020202020204" pitchFamily="34" charset="0"/>
                <a:cs typeface="Arial" panose="020B0604020202020204" pitchFamily="34" charset="0"/>
              </a:rPr>
              <a:t>Modelo que maximiza el recall</a:t>
            </a:r>
          </a:p>
        </p:txBody>
      </p:sp>
      <p:cxnSp>
        <p:nvCxnSpPr>
          <p:cNvPr id="38" name="Straight Arrow Connector 37">
            <a:extLst>
              <a:ext uri="{FF2B5EF4-FFF2-40B4-BE49-F238E27FC236}">
                <a16:creationId xmlns:a16="http://schemas.microsoft.com/office/drawing/2014/main" id="{15786072-C9F3-614E-9503-AE7E7925FA81}"/>
              </a:ext>
            </a:extLst>
          </p:cNvPr>
          <p:cNvCxnSpPr>
            <a:cxnSpLocks/>
          </p:cNvCxnSpPr>
          <p:nvPr/>
        </p:nvCxnSpPr>
        <p:spPr>
          <a:xfrm>
            <a:off x="6790721" y="5176778"/>
            <a:ext cx="802191"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39" name="TextBox 38">
            <a:extLst>
              <a:ext uri="{FF2B5EF4-FFF2-40B4-BE49-F238E27FC236}">
                <a16:creationId xmlns:a16="http://schemas.microsoft.com/office/drawing/2014/main" id="{848E5569-2B25-7F44-8351-B36E093119DC}"/>
              </a:ext>
            </a:extLst>
          </p:cNvPr>
          <p:cNvSpPr txBox="1"/>
          <p:nvPr/>
        </p:nvSpPr>
        <p:spPr>
          <a:xfrm>
            <a:off x="7606163" y="5030889"/>
            <a:ext cx="3659976" cy="369332"/>
          </a:xfrm>
          <a:prstGeom prst="rect">
            <a:avLst/>
          </a:prstGeom>
          <a:noFill/>
        </p:spPr>
        <p:txBody>
          <a:bodyPr wrap="none" rtlCol="0">
            <a:spAutoFit/>
          </a:bodyPr>
          <a:lstStyle/>
          <a:p>
            <a:r>
              <a:rPr lang="es-ES_tradnl" dirty="0">
                <a:latin typeface="Arial" panose="020B0604020202020204" pitchFamily="34" charset="0"/>
                <a:cs typeface="Arial" panose="020B0604020202020204" pitchFamily="34" charset="0"/>
              </a:rPr>
              <a:t>Modelo que maximiza la precisión</a:t>
            </a:r>
          </a:p>
        </p:txBody>
      </p:sp>
      <p:sp>
        <p:nvSpPr>
          <p:cNvPr id="40" name="TextBox 39">
            <a:extLst>
              <a:ext uri="{FF2B5EF4-FFF2-40B4-BE49-F238E27FC236}">
                <a16:creationId xmlns:a16="http://schemas.microsoft.com/office/drawing/2014/main" id="{7CBA041B-2F54-304C-83D3-209E8FAB0785}"/>
              </a:ext>
            </a:extLst>
          </p:cNvPr>
          <p:cNvSpPr txBox="1"/>
          <p:nvPr/>
        </p:nvSpPr>
        <p:spPr>
          <a:xfrm>
            <a:off x="7058200" y="2082044"/>
            <a:ext cx="4339650" cy="1200329"/>
          </a:xfrm>
          <a:prstGeom prst="rect">
            <a:avLst/>
          </a:prstGeom>
          <a:noFill/>
        </p:spPr>
        <p:txBody>
          <a:bodyPr wrap="none" rtlCol="0">
            <a:spAutoFit/>
          </a:bodyPr>
          <a:lstStyle/>
          <a:p>
            <a:pPr algn="ctr"/>
            <a:r>
              <a:rPr lang="es-ES_tradnl" i="1" dirty="0">
                <a:latin typeface="Arial" panose="020B0604020202020204" pitchFamily="34" charset="0"/>
                <a:cs typeface="Arial" panose="020B0604020202020204" pitchFamily="34" charset="0"/>
              </a:rPr>
              <a:t>La técnica de sampleo SMOTE (1) sin </a:t>
            </a:r>
          </a:p>
          <a:p>
            <a:pPr algn="ctr"/>
            <a:r>
              <a:rPr lang="es-ES_tradnl" i="1" dirty="0">
                <a:latin typeface="Arial" panose="020B0604020202020204" pitchFamily="34" charset="0"/>
                <a:cs typeface="Arial" panose="020B0604020202020204" pitchFamily="34" charset="0"/>
              </a:rPr>
              <a:t>estandarización de los datos de entrada </a:t>
            </a:r>
          </a:p>
          <a:p>
            <a:pPr algn="ctr"/>
            <a:r>
              <a:rPr lang="es-ES_tradnl" i="1" dirty="0">
                <a:latin typeface="Arial" panose="020B0604020202020204" pitchFamily="34" charset="0"/>
                <a:cs typeface="Arial" panose="020B0604020202020204" pitchFamily="34" charset="0"/>
              </a:rPr>
              <a:t>y sin undersampling es la que</a:t>
            </a:r>
          </a:p>
          <a:p>
            <a:pPr algn="ctr"/>
            <a:r>
              <a:rPr lang="es-ES_tradnl" i="1" dirty="0">
                <a:latin typeface="Arial" panose="020B0604020202020204" pitchFamily="34" charset="0"/>
                <a:cs typeface="Arial" panose="020B0604020202020204" pitchFamily="34" charset="0"/>
              </a:rPr>
              <a:t>genera el máximo F1 score promedio</a:t>
            </a:r>
          </a:p>
        </p:txBody>
      </p:sp>
      <p:pic>
        <p:nvPicPr>
          <p:cNvPr id="25" name="Picture 24">
            <a:extLst>
              <a:ext uri="{FF2B5EF4-FFF2-40B4-BE49-F238E27FC236}">
                <a16:creationId xmlns:a16="http://schemas.microsoft.com/office/drawing/2014/main" id="{7A6511FF-DA94-C746-9ADB-F0A138291B7D}"/>
              </a:ext>
            </a:extLst>
          </p:cNvPr>
          <p:cNvPicPr>
            <a:picLocks noChangeAspect="1"/>
          </p:cNvPicPr>
          <p:nvPr/>
        </p:nvPicPr>
        <p:blipFill>
          <a:blip r:embed="rId4"/>
          <a:stretch>
            <a:fillRect/>
          </a:stretch>
        </p:blipFill>
        <p:spPr>
          <a:xfrm>
            <a:off x="857916" y="903831"/>
            <a:ext cx="6046482" cy="5478361"/>
          </a:xfrm>
          <a:prstGeom prst="rect">
            <a:avLst/>
          </a:prstGeom>
          <a:effectLst>
            <a:glow rad="774700">
              <a:schemeClr val="bg1">
                <a:alpha val="46000"/>
              </a:schemeClr>
            </a:glow>
          </a:effectLst>
        </p:spPr>
      </p:pic>
    </p:spTree>
    <p:extLst>
      <p:ext uri="{BB962C8B-B14F-4D97-AF65-F5344CB8AC3E}">
        <p14:creationId xmlns:p14="http://schemas.microsoft.com/office/powerpoint/2010/main" val="3446902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19AD77-92C2-E144-9A63-45EF3472EC79}"/>
              </a:ext>
            </a:extLst>
          </p:cNvPr>
          <p:cNvPicPr>
            <a:picLocks noChangeAspect="1"/>
          </p:cNvPicPr>
          <p:nvPr/>
        </p:nvPicPr>
        <p:blipFill rotWithShape="1">
          <a:blip r:embed="rId2">
            <a:clrChange>
              <a:clrFrom>
                <a:srgbClr val="FFFFFF"/>
              </a:clrFrom>
              <a:clrTo>
                <a:srgbClr val="FFFFFF">
                  <a:alpha val="0"/>
                </a:srgbClr>
              </a:clrTo>
            </a:clrChange>
            <a:alphaModFix amt="35000"/>
          </a:blip>
          <a:srcRect l="18879" t="5934"/>
          <a:stretch/>
        </p:blipFill>
        <p:spPr>
          <a:xfrm>
            <a:off x="-1" y="0"/>
            <a:ext cx="6181407" cy="6689970"/>
          </a:xfrm>
          <a:prstGeom prst="rect">
            <a:avLst/>
          </a:prstGeom>
        </p:spPr>
      </p:pic>
      <p:sp>
        <p:nvSpPr>
          <p:cNvPr id="8" name="TextBox 7">
            <a:extLst>
              <a:ext uri="{FF2B5EF4-FFF2-40B4-BE49-F238E27FC236}">
                <a16:creationId xmlns:a16="http://schemas.microsoft.com/office/drawing/2014/main" id="{33C14D73-5F3A-6E42-B59B-D5C86BDD64FF}"/>
              </a:ext>
            </a:extLst>
          </p:cNvPr>
          <p:cNvSpPr txBox="1"/>
          <p:nvPr/>
        </p:nvSpPr>
        <p:spPr>
          <a:xfrm>
            <a:off x="6082012" y="319056"/>
            <a:ext cx="5897626" cy="584775"/>
          </a:xfrm>
          <a:prstGeom prst="rect">
            <a:avLst/>
          </a:prstGeom>
          <a:noFill/>
        </p:spPr>
        <p:txBody>
          <a:bodyPr wrap="square" rtlCol="0">
            <a:spAutoFit/>
          </a:bodyPr>
          <a:lstStyle/>
          <a:p>
            <a:pPr algn="ctr"/>
            <a:r>
              <a:rPr lang="es-ES_tradnl" sz="3200" b="1" dirty="0">
                <a:latin typeface="Arial" panose="020B0604020202020204" pitchFamily="34" charset="0"/>
                <a:cs typeface="Arial" panose="020B0604020202020204" pitchFamily="34" charset="0"/>
              </a:rPr>
              <a:t>Aplicación de AutoML</a:t>
            </a:r>
          </a:p>
        </p:txBody>
      </p:sp>
      <p:sp>
        <p:nvSpPr>
          <p:cNvPr id="9" name="TextBox 8">
            <a:extLst>
              <a:ext uri="{FF2B5EF4-FFF2-40B4-BE49-F238E27FC236}">
                <a16:creationId xmlns:a16="http://schemas.microsoft.com/office/drawing/2014/main" id="{000BC9D8-1952-B540-9ED5-283AD3B2CF53}"/>
              </a:ext>
            </a:extLst>
          </p:cNvPr>
          <p:cNvSpPr txBox="1"/>
          <p:nvPr/>
        </p:nvSpPr>
        <p:spPr>
          <a:xfrm>
            <a:off x="-1" y="6550223"/>
            <a:ext cx="3436884" cy="307777"/>
          </a:xfrm>
          <a:prstGeom prst="rect">
            <a:avLst/>
          </a:prstGeom>
          <a:noFill/>
        </p:spPr>
        <p:txBody>
          <a:bodyPr wrap="square" rtlCol="0">
            <a:spAutoFit/>
          </a:bodyPr>
          <a:lstStyle/>
          <a:p>
            <a:r>
              <a:rPr lang="es-ES_tradnl" sz="1400" b="1" dirty="0">
                <a:solidFill>
                  <a:schemeClr val="bg1">
                    <a:lumMod val="65000"/>
                  </a:schemeClr>
                </a:solidFill>
                <a:latin typeface="Arial" panose="020B0604020202020204" pitchFamily="34" charset="0"/>
                <a:cs typeface="Arial" panose="020B0604020202020204" pitchFamily="34" charset="0"/>
              </a:rPr>
              <a:t>Scordamaglia, Achaval y Glancszpigel</a:t>
            </a:r>
          </a:p>
        </p:txBody>
      </p:sp>
      <p:pic>
        <p:nvPicPr>
          <p:cNvPr id="13" name="Picture 12">
            <a:extLst>
              <a:ext uri="{FF2B5EF4-FFF2-40B4-BE49-F238E27FC236}">
                <a16:creationId xmlns:a16="http://schemas.microsoft.com/office/drawing/2014/main" id="{8CDAC8DE-4B2B-0540-9F3B-61C9F04E24C5}"/>
              </a:ext>
            </a:extLst>
          </p:cNvPr>
          <p:cNvPicPr>
            <a:picLocks noChangeAspect="1"/>
          </p:cNvPicPr>
          <p:nvPr/>
        </p:nvPicPr>
        <p:blipFill>
          <a:blip r:embed="rId3">
            <a:alphaModFix amt="35000"/>
          </a:blip>
          <a:stretch>
            <a:fillRect/>
          </a:stretch>
        </p:blipFill>
        <p:spPr>
          <a:xfrm>
            <a:off x="8767777" y="5568003"/>
            <a:ext cx="3684476" cy="1397134"/>
          </a:xfrm>
          <a:prstGeom prst="rect">
            <a:avLst/>
          </a:prstGeom>
        </p:spPr>
      </p:pic>
      <p:pic>
        <p:nvPicPr>
          <p:cNvPr id="3" name="Picture 2">
            <a:extLst>
              <a:ext uri="{FF2B5EF4-FFF2-40B4-BE49-F238E27FC236}">
                <a16:creationId xmlns:a16="http://schemas.microsoft.com/office/drawing/2014/main" id="{2D3EC5C0-494A-8B46-9585-12262560D6AA}"/>
              </a:ext>
            </a:extLst>
          </p:cNvPr>
          <p:cNvPicPr>
            <a:picLocks noChangeAspect="1"/>
          </p:cNvPicPr>
          <p:nvPr/>
        </p:nvPicPr>
        <p:blipFill>
          <a:blip r:embed="rId4"/>
          <a:stretch>
            <a:fillRect/>
          </a:stretch>
        </p:blipFill>
        <p:spPr>
          <a:xfrm>
            <a:off x="365287" y="1334145"/>
            <a:ext cx="11186892" cy="3879847"/>
          </a:xfrm>
          <a:prstGeom prst="rect">
            <a:avLst/>
          </a:prstGeom>
          <a:effectLst>
            <a:glow rad="1346200">
              <a:schemeClr val="bg1">
                <a:alpha val="31000"/>
              </a:schemeClr>
            </a:glow>
          </a:effectLst>
        </p:spPr>
      </p:pic>
      <p:sp>
        <p:nvSpPr>
          <p:cNvPr id="4" name="TextBox 3">
            <a:extLst>
              <a:ext uri="{FF2B5EF4-FFF2-40B4-BE49-F238E27FC236}">
                <a16:creationId xmlns:a16="http://schemas.microsoft.com/office/drawing/2014/main" id="{E7E242E2-6B1A-DA4D-B815-C1DADA0FC338}"/>
              </a:ext>
            </a:extLst>
          </p:cNvPr>
          <p:cNvSpPr txBox="1"/>
          <p:nvPr/>
        </p:nvSpPr>
        <p:spPr>
          <a:xfrm>
            <a:off x="365287" y="5321140"/>
            <a:ext cx="6810428" cy="646331"/>
          </a:xfrm>
          <a:prstGeom prst="rect">
            <a:avLst/>
          </a:prstGeom>
          <a:noFill/>
        </p:spPr>
        <p:txBody>
          <a:bodyPr wrap="square" rtlCol="0">
            <a:spAutoFit/>
          </a:bodyPr>
          <a:lstStyle/>
          <a:p>
            <a:r>
              <a:rPr lang="es-ES_tradnl" i="1" dirty="0"/>
              <a:t>Tanto Light GBM como Extra Trees Classifier son modelos de ensamble de arboles de decisión, </a:t>
            </a:r>
            <a:r>
              <a:rPr lang="es-ES_tradnl" b="1" i="1" dirty="0"/>
              <a:t>de la misma familia que XGBoost </a:t>
            </a:r>
          </a:p>
        </p:txBody>
      </p:sp>
      <p:sp>
        <p:nvSpPr>
          <p:cNvPr id="18" name="TextBox 17">
            <a:extLst>
              <a:ext uri="{FF2B5EF4-FFF2-40B4-BE49-F238E27FC236}">
                <a16:creationId xmlns:a16="http://schemas.microsoft.com/office/drawing/2014/main" id="{9FA74C93-BF8D-7C4E-BFAC-79D567FF97FF}"/>
              </a:ext>
            </a:extLst>
          </p:cNvPr>
          <p:cNvSpPr txBox="1"/>
          <p:nvPr/>
        </p:nvSpPr>
        <p:spPr>
          <a:xfrm>
            <a:off x="365287" y="858103"/>
            <a:ext cx="8205276" cy="369332"/>
          </a:xfrm>
          <a:prstGeom prst="rect">
            <a:avLst/>
          </a:prstGeom>
          <a:noFill/>
        </p:spPr>
        <p:txBody>
          <a:bodyPr wrap="square" rtlCol="0">
            <a:spAutoFit/>
          </a:bodyPr>
          <a:lstStyle/>
          <a:p>
            <a:r>
              <a:rPr lang="es-ES_tradnl" dirty="0"/>
              <a:t>Utilizando la técnica de sampleo SMOTE(1) + No undersampling + No </a:t>
            </a:r>
            <a:r>
              <a:rPr lang="en-US" dirty="0"/>
              <a:t>standardization</a:t>
            </a:r>
            <a:endParaRPr lang="en-US" b="1" dirty="0"/>
          </a:p>
        </p:txBody>
      </p:sp>
    </p:spTree>
    <p:extLst>
      <p:ext uri="{BB962C8B-B14F-4D97-AF65-F5344CB8AC3E}">
        <p14:creationId xmlns:p14="http://schemas.microsoft.com/office/powerpoint/2010/main" val="8806331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19AD77-92C2-E144-9A63-45EF3472EC79}"/>
              </a:ext>
            </a:extLst>
          </p:cNvPr>
          <p:cNvPicPr>
            <a:picLocks noChangeAspect="1"/>
          </p:cNvPicPr>
          <p:nvPr/>
        </p:nvPicPr>
        <p:blipFill rotWithShape="1">
          <a:blip r:embed="rId2">
            <a:clrChange>
              <a:clrFrom>
                <a:srgbClr val="FFFFFF"/>
              </a:clrFrom>
              <a:clrTo>
                <a:srgbClr val="FFFFFF">
                  <a:alpha val="0"/>
                </a:srgbClr>
              </a:clrTo>
            </a:clrChange>
            <a:alphaModFix amt="35000"/>
          </a:blip>
          <a:srcRect l="18879" t="5934"/>
          <a:stretch/>
        </p:blipFill>
        <p:spPr>
          <a:xfrm>
            <a:off x="-1" y="0"/>
            <a:ext cx="6181407" cy="6689970"/>
          </a:xfrm>
          <a:prstGeom prst="rect">
            <a:avLst/>
          </a:prstGeom>
        </p:spPr>
      </p:pic>
      <p:sp>
        <p:nvSpPr>
          <p:cNvPr id="8" name="TextBox 7">
            <a:extLst>
              <a:ext uri="{FF2B5EF4-FFF2-40B4-BE49-F238E27FC236}">
                <a16:creationId xmlns:a16="http://schemas.microsoft.com/office/drawing/2014/main" id="{33C14D73-5F3A-6E42-B59B-D5C86BDD64FF}"/>
              </a:ext>
            </a:extLst>
          </p:cNvPr>
          <p:cNvSpPr txBox="1"/>
          <p:nvPr/>
        </p:nvSpPr>
        <p:spPr>
          <a:xfrm>
            <a:off x="6082012" y="319056"/>
            <a:ext cx="5897626" cy="584775"/>
          </a:xfrm>
          <a:prstGeom prst="rect">
            <a:avLst/>
          </a:prstGeom>
          <a:noFill/>
        </p:spPr>
        <p:txBody>
          <a:bodyPr wrap="square" rtlCol="0">
            <a:spAutoFit/>
          </a:bodyPr>
          <a:lstStyle/>
          <a:p>
            <a:pPr algn="ctr"/>
            <a:r>
              <a:rPr lang="es-ES_tradnl" sz="3200" b="1" dirty="0">
                <a:latin typeface="Arial" panose="020B0604020202020204" pitchFamily="34" charset="0"/>
                <a:cs typeface="Arial" panose="020B0604020202020204" pitchFamily="34" charset="0"/>
              </a:rPr>
              <a:t>Aplicación de AutoML</a:t>
            </a:r>
          </a:p>
        </p:txBody>
      </p:sp>
      <p:sp>
        <p:nvSpPr>
          <p:cNvPr id="9" name="TextBox 8">
            <a:extLst>
              <a:ext uri="{FF2B5EF4-FFF2-40B4-BE49-F238E27FC236}">
                <a16:creationId xmlns:a16="http://schemas.microsoft.com/office/drawing/2014/main" id="{000BC9D8-1952-B540-9ED5-283AD3B2CF53}"/>
              </a:ext>
            </a:extLst>
          </p:cNvPr>
          <p:cNvSpPr txBox="1"/>
          <p:nvPr/>
        </p:nvSpPr>
        <p:spPr>
          <a:xfrm>
            <a:off x="-1" y="6550223"/>
            <a:ext cx="3436884" cy="307777"/>
          </a:xfrm>
          <a:prstGeom prst="rect">
            <a:avLst/>
          </a:prstGeom>
          <a:noFill/>
        </p:spPr>
        <p:txBody>
          <a:bodyPr wrap="square" rtlCol="0">
            <a:spAutoFit/>
          </a:bodyPr>
          <a:lstStyle/>
          <a:p>
            <a:r>
              <a:rPr lang="es-ES_tradnl" sz="1400" b="1" dirty="0">
                <a:solidFill>
                  <a:schemeClr val="bg1">
                    <a:lumMod val="65000"/>
                  </a:schemeClr>
                </a:solidFill>
                <a:latin typeface="Arial" panose="020B0604020202020204" pitchFamily="34" charset="0"/>
                <a:cs typeface="Arial" panose="020B0604020202020204" pitchFamily="34" charset="0"/>
              </a:rPr>
              <a:t>Scordamaglia, Achaval y Glancszpigel</a:t>
            </a:r>
          </a:p>
        </p:txBody>
      </p:sp>
      <p:pic>
        <p:nvPicPr>
          <p:cNvPr id="13" name="Picture 12">
            <a:extLst>
              <a:ext uri="{FF2B5EF4-FFF2-40B4-BE49-F238E27FC236}">
                <a16:creationId xmlns:a16="http://schemas.microsoft.com/office/drawing/2014/main" id="{8CDAC8DE-4B2B-0540-9F3B-61C9F04E24C5}"/>
              </a:ext>
            </a:extLst>
          </p:cNvPr>
          <p:cNvPicPr>
            <a:picLocks noChangeAspect="1"/>
          </p:cNvPicPr>
          <p:nvPr/>
        </p:nvPicPr>
        <p:blipFill>
          <a:blip r:embed="rId3">
            <a:alphaModFix amt="35000"/>
          </a:blip>
          <a:stretch>
            <a:fillRect/>
          </a:stretch>
        </p:blipFill>
        <p:spPr>
          <a:xfrm>
            <a:off x="8767777" y="5568003"/>
            <a:ext cx="3684476" cy="1397134"/>
          </a:xfrm>
          <a:prstGeom prst="rect">
            <a:avLst/>
          </a:prstGeom>
        </p:spPr>
      </p:pic>
      <p:sp>
        <p:nvSpPr>
          <p:cNvPr id="18" name="TextBox 17">
            <a:extLst>
              <a:ext uri="{FF2B5EF4-FFF2-40B4-BE49-F238E27FC236}">
                <a16:creationId xmlns:a16="http://schemas.microsoft.com/office/drawing/2014/main" id="{9FA74C93-BF8D-7C4E-BFAC-79D567FF97FF}"/>
              </a:ext>
            </a:extLst>
          </p:cNvPr>
          <p:cNvSpPr txBox="1"/>
          <p:nvPr/>
        </p:nvSpPr>
        <p:spPr>
          <a:xfrm>
            <a:off x="2642507" y="974951"/>
            <a:ext cx="6174793" cy="584775"/>
          </a:xfrm>
          <a:prstGeom prst="rect">
            <a:avLst/>
          </a:prstGeom>
          <a:noFill/>
        </p:spPr>
        <p:txBody>
          <a:bodyPr wrap="square" rtlCol="0">
            <a:spAutoFit/>
          </a:bodyPr>
          <a:lstStyle/>
          <a:p>
            <a:r>
              <a:rPr lang="es-ES_tradnl" sz="1600" dirty="0">
                <a:effectLst>
                  <a:glow rad="990600">
                    <a:schemeClr val="bg1">
                      <a:alpha val="40000"/>
                    </a:schemeClr>
                  </a:glow>
                </a:effectLst>
                <a:latin typeface="Arial" panose="020B0604020202020204" pitchFamily="34" charset="0"/>
                <a:cs typeface="Arial" panose="020B0604020202020204" pitchFamily="34" charset="0"/>
              </a:rPr>
              <a:t>Por ultimo, hacemos un </a:t>
            </a:r>
            <a:r>
              <a:rPr lang="es-ES_tradnl" sz="1600" i="1" dirty="0" err="1">
                <a:effectLst>
                  <a:glow rad="990600">
                    <a:schemeClr val="bg1">
                      <a:alpha val="40000"/>
                    </a:schemeClr>
                  </a:glow>
                </a:effectLst>
                <a:latin typeface="Arial" panose="020B0604020202020204" pitchFamily="34" charset="0"/>
                <a:cs typeface="Arial" panose="020B0604020202020204" pitchFamily="34" charset="0"/>
              </a:rPr>
              <a:t>tuning</a:t>
            </a:r>
            <a:r>
              <a:rPr lang="es-ES_tradnl" sz="1600" dirty="0">
                <a:effectLst>
                  <a:glow rad="990600">
                    <a:schemeClr val="bg1">
                      <a:alpha val="40000"/>
                    </a:schemeClr>
                  </a:glow>
                </a:effectLst>
                <a:latin typeface="Arial" panose="020B0604020202020204" pitchFamily="34" charset="0"/>
                <a:cs typeface="Arial" panose="020B0604020202020204" pitchFamily="34" charset="0"/>
              </a:rPr>
              <a:t> de hiper-parametros del LightGBM (mejor modelo). Los siguientes resultados fueron obtenidos</a:t>
            </a:r>
            <a:endParaRPr lang="es-ES_tradnl" sz="1600" b="1" dirty="0">
              <a:effectLst>
                <a:glow rad="990600">
                  <a:schemeClr val="bg1">
                    <a:alpha val="40000"/>
                  </a:schemeClr>
                </a:glow>
              </a:effectLst>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D5A92400-98E8-B44C-A485-59C8BB449895}"/>
              </a:ext>
            </a:extLst>
          </p:cNvPr>
          <p:cNvPicPr>
            <a:picLocks noChangeAspect="1"/>
          </p:cNvPicPr>
          <p:nvPr/>
        </p:nvPicPr>
        <p:blipFill>
          <a:blip r:embed="rId4"/>
          <a:stretch>
            <a:fillRect/>
          </a:stretch>
        </p:blipFill>
        <p:spPr>
          <a:xfrm>
            <a:off x="2642507" y="1630847"/>
            <a:ext cx="6174793" cy="4554458"/>
          </a:xfrm>
          <a:prstGeom prst="rect">
            <a:avLst/>
          </a:prstGeom>
          <a:effectLst>
            <a:glow rad="952500">
              <a:schemeClr val="bg1">
                <a:alpha val="40000"/>
              </a:schemeClr>
            </a:glow>
          </a:effectLst>
        </p:spPr>
      </p:pic>
    </p:spTree>
    <p:extLst>
      <p:ext uri="{BB962C8B-B14F-4D97-AF65-F5344CB8AC3E}">
        <p14:creationId xmlns:p14="http://schemas.microsoft.com/office/powerpoint/2010/main" val="25769497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19AD77-92C2-E144-9A63-45EF3472EC79}"/>
              </a:ext>
            </a:extLst>
          </p:cNvPr>
          <p:cNvPicPr>
            <a:picLocks noChangeAspect="1"/>
          </p:cNvPicPr>
          <p:nvPr/>
        </p:nvPicPr>
        <p:blipFill rotWithShape="1">
          <a:blip r:embed="rId2">
            <a:clrChange>
              <a:clrFrom>
                <a:srgbClr val="FFFFFF"/>
              </a:clrFrom>
              <a:clrTo>
                <a:srgbClr val="FFFFFF">
                  <a:alpha val="0"/>
                </a:srgbClr>
              </a:clrTo>
            </a:clrChange>
            <a:alphaModFix amt="35000"/>
          </a:blip>
          <a:srcRect l="18879" t="5934"/>
          <a:stretch/>
        </p:blipFill>
        <p:spPr>
          <a:xfrm>
            <a:off x="-1" y="0"/>
            <a:ext cx="6181407" cy="6689970"/>
          </a:xfrm>
          <a:prstGeom prst="rect">
            <a:avLst/>
          </a:prstGeom>
        </p:spPr>
      </p:pic>
      <p:sp>
        <p:nvSpPr>
          <p:cNvPr id="8" name="TextBox 7">
            <a:extLst>
              <a:ext uri="{FF2B5EF4-FFF2-40B4-BE49-F238E27FC236}">
                <a16:creationId xmlns:a16="http://schemas.microsoft.com/office/drawing/2014/main" id="{33C14D73-5F3A-6E42-B59B-D5C86BDD64FF}"/>
              </a:ext>
            </a:extLst>
          </p:cNvPr>
          <p:cNvSpPr txBox="1"/>
          <p:nvPr/>
        </p:nvSpPr>
        <p:spPr>
          <a:xfrm>
            <a:off x="5999018" y="319056"/>
            <a:ext cx="5980620" cy="584775"/>
          </a:xfrm>
          <a:prstGeom prst="rect">
            <a:avLst/>
          </a:prstGeom>
          <a:noFill/>
        </p:spPr>
        <p:txBody>
          <a:bodyPr wrap="square" rtlCol="0">
            <a:spAutoFit/>
          </a:bodyPr>
          <a:lstStyle/>
          <a:p>
            <a:pPr algn="ctr"/>
            <a:r>
              <a:rPr lang="es-ES_tradnl" sz="3200" b="1" dirty="0">
                <a:latin typeface="Arial" panose="020B0604020202020204" pitchFamily="34" charset="0"/>
                <a:cs typeface="Arial" panose="020B0604020202020204" pitchFamily="34" charset="0"/>
              </a:rPr>
              <a:t>Comparativa final de Modelos</a:t>
            </a:r>
          </a:p>
        </p:txBody>
      </p:sp>
      <p:sp>
        <p:nvSpPr>
          <p:cNvPr id="9" name="TextBox 8">
            <a:extLst>
              <a:ext uri="{FF2B5EF4-FFF2-40B4-BE49-F238E27FC236}">
                <a16:creationId xmlns:a16="http://schemas.microsoft.com/office/drawing/2014/main" id="{000BC9D8-1952-B540-9ED5-283AD3B2CF53}"/>
              </a:ext>
            </a:extLst>
          </p:cNvPr>
          <p:cNvSpPr txBox="1"/>
          <p:nvPr/>
        </p:nvSpPr>
        <p:spPr>
          <a:xfrm>
            <a:off x="-1" y="6550223"/>
            <a:ext cx="3436884" cy="307777"/>
          </a:xfrm>
          <a:prstGeom prst="rect">
            <a:avLst/>
          </a:prstGeom>
          <a:noFill/>
        </p:spPr>
        <p:txBody>
          <a:bodyPr wrap="square" rtlCol="0">
            <a:spAutoFit/>
          </a:bodyPr>
          <a:lstStyle/>
          <a:p>
            <a:r>
              <a:rPr lang="es-ES_tradnl" sz="1400" b="1" dirty="0">
                <a:solidFill>
                  <a:schemeClr val="bg1">
                    <a:lumMod val="65000"/>
                  </a:schemeClr>
                </a:solidFill>
                <a:latin typeface="Arial" panose="020B0604020202020204" pitchFamily="34" charset="0"/>
                <a:cs typeface="Arial" panose="020B0604020202020204" pitchFamily="34" charset="0"/>
              </a:rPr>
              <a:t>Scordamaglia, Achaval y Glancszpigel</a:t>
            </a:r>
          </a:p>
        </p:txBody>
      </p:sp>
      <p:pic>
        <p:nvPicPr>
          <p:cNvPr id="13" name="Picture 12">
            <a:extLst>
              <a:ext uri="{FF2B5EF4-FFF2-40B4-BE49-F238E27FC236}">
                <a16:creationId xmlns:a16="http://schemas.microsoft.com/office/drawing/2014/main" id="{8CDAC8DE-4B2B-0540-9F3B-61C9F04E24C5}"/>
              </a:ext>
            </a:extLst>
          </p:cNvPr>
          <p:cNvPicPr>
            <a:picLocks noChangeAspect="1"/>
          </p:cNvPicPr>
          <p:nvPr/>
        </p:nvPicPr>
        <p:blipFill>
          <a:blip r:embed="rId3">
            <a:alphaModFix amt="35000"/>
          </a:blip>
          <a:stretch>
            <a:fillRect/>
          </a:stretch>
        </p:blipFill>
        <p:spPr>
          <a:xfrm>
            <a:off x="8767777" y="5568003"/>
            <a:ext cx="3684476" cy="1397134"/>
          </a:xfrm>
          <a:prstGeom prst="rect">
            <a:avLst/>
          </a:prstGeom>
        </p:spPr>
      </p:pic>
      <p:pic>
        <p:nvPicPr>
          <p:cNvPr id="3" name="Picture 2">
            <a:extLst>
              <a:ext uri="{FF2B5EF4-FFF2-40B4-BE49-F238E27FC236}">
                <a16:creationId xmlns:a16="http://schemas.microsoft.com/office/drawing/2014/main" id="{E909E5CB-32E2-C645-9B9E-CDB4B858B127}"/>
              </a:ext>
            </a:extLst>
          </p:cNvPr>
          <p:cNvPicPr>
            <a:picLocks noChangeAspect="1"/>
          </p:cNvPicPr>
          <p:nvPr/>
        </p:nvPicPr>
        <p:blipFill>
          <a:blip r:embed="rId4"/>
          <a:stretch>
            <a:fillRect/>
          </a:stretch>
        </p:blipFill>
        <p:spPr>
          <a:xfrm>
            <a:off x="1949709" y="1612973"/>
            <a:ext cx="7873164" cy="2085606"/>
          </a:xfrm>
          <a:prstGeom prst="rect">
            <a:avLst/>
          </a:prstGeom>
          <a:effectLst>
            <a:glow rad="1905000">
              <a:schemeClr val="bg1">
                <a:alpha val="40000"/>
              </a:schemeClr>
            </a:glow>
          </a:effectLst>
        </p:spPr>
      </p:pic>
      <p:sp>
        <p:nvSpPr>
          <p:cNvPr id="10" name="TextBox 9">
            <a:extLst>
              <a:ext uri="{FF2B5EF4-FFF2-40B4-BE49-F238E27FC236}">
                <a16:creationId xmlns:a16="http://schemas.microsoft.com/office/drawing/2014/main" id="{C75D3975-4C01-294A-BBA2-5DD42A2DE436}"/>
              </a:ext>
            </a:extLst>
          </p:cNvPr>
          <p:cNvSpPr txBox="1"/>
          <p:nvPr/>
        </p:nvSpPr>
        <p:spPr>
          <a:xfrm>
            <a:off x="1949709" y="4084555"/>
            <a:ext cx="8198887" cy="646331"/>
          </a:xfrm>
          <a:prstGeom prst="rect">
            <a:avLst/>
          </a:prstGeom>
          <a:noFill/>
          <a:effectLst>
            <a:glow rad="1905000">
              <a:schemeClr val="bg1">
                <a:alpha val="0"/>
              </a:schemeClr>
            </a:glow>
          </a:effectLst>
        </p:spPr>
        <p:txBody>
          <a:bodyPr wrap="square" rtlCol="0">
            <a:spAutoFit/>
          </a:bodyPr>
          <a:lstStyle/>
          <a:p>
            <a:r>
              <a:rPr lang="es-ES_tradnl" b="1" dirty="0">
                <a:effectLst>
                  <a:glow rad="1485900">
                    <a:schemeClr val="bg1">
                      <a:alpha val="40000"/>
                    </a:schemeClr>
                  </a:glow>
                </a:effectLst>
              </a:rPr>
              <a:t>Luego de un análisis detallado, llegamos a la conclusión que el mejor modelo para predecir la probabilidad de lluvia en Australia es XGBoost, para el dataset elegido.</a:t>
            </a:r>
          </a:p>
        </p:txBody>
      </p:sp>
    </p:spTree>
    <p:extLst>
      <p:ext uri="{BB962C8B-B14F-4D97-AF65-F5344CB8AC3E}">
        <p14:creationId xmlns:p14="http://schemas.microsoft.com/office/powerpoint/2010/main" val="303044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1568</TotalTime>
  <Words>524</Words>
  <Application>Microsoft Macintosh PowerPoint</Application>
  <PresentationFormat>Widescreen</PresentationFormat>
  <Paragraphs>74</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18</cp:revision>
  <dcterms:created xsi:type="dcterms:W3CDTF">2023-06-13T19:39:48Z</dcterms:created>
  <dcterms:modified xsi:type="dcterms:W3CDTF">2023-06-15T12:29:48Z</dcterms:modified>
</cp:coreProperties>
</file>

<file path=docProps/thumbnail.jpeg>
</file>